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57" r:id="rId3"/>
    <p:sldId id="259" r:id="rId4"/>
    <p:sldId id="264" r:id="rId5"/>
    <p:sldId id="263" r:id="rId6"/>
  </p:sldIdLst>
  <p:sldSz cx="10691813" cy="15119350"/>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F268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1"/>
    <p:restoredTop sz="96327"/>
  </p:normalViewPr>
  <p:slideViewPr>
    <p:cSldViewPr snapToGrid="0">
      <p:cViewPr varScale="1">
        <p:scale>
          <a:sx n="44" d="100"/>
          <a:sy n="44" d="100"/>
        </p:scale>
        <p:origin x="-2628" y="-102"/>
      </p:cViewPr>
      <p:guideLst>
        <p:guide orient="horz" pos="4762"/>
        <p:guide pos="3367"/>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fr-FR"/>
              <a:t>Modifiez le style du titre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B7FABE3-B59D-CB42-862B-2D407358208E}" type="datetimeFigureOut">
              <a:rPr lang="fr-FR" smtClean="0"/>
              <a:pPr/>
              <a:t>26/09/2022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D370E4F-094A-A94D-ABE3-8536FABA4FAD}" type="slidenum">
              <a:rPr lang="fr-FR" smtClean="0"/>
              <a:pPr/>
              <a:t>‹N°›</a:t>
            </a:fld>
            <a:endParaRPr lang="fr-FR"/>
          </a:p>
        </p:txBody>
      </p:sp>
    </p:spTree>
    <p:extLst>
      <p:ext uri="{BB962C8B-B14F-4D97-AF65-F5344CB8AC3E}">
        <p14:creationId xmlns:p14="http://schemas.microsoft.com/office/powerpoint/2010/main" xmlns="" val="3478939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B7FABE3-B59D-CB42-862B-2D407358208E}" type="datetimeFigureOut">
              <a:rPr lang="fr-FR" smtClean="0"/>
              <a:pPr/>
              <a:t>26/09/2022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D370E4F-094A-A94D-ABE3-8536FABA4FAD}" type="slidenum">
              <a:rPr lang="fr-FR" smtClean="0"/>
              <a:pPr/>
              <a:t>‹N°›</a:t>
            </a:fld>
            <a:endParaRPr lang="fr-FR"/>
          </a:p>
        </p:txBody>
      </p:sp>
    </p:spTree>
    <p:extLst>
      <p:ext uri="{BB962C8B-B14F-4D97-AF65-F5344CB8AC3E}">
        <p14:creationId xmlns:p14="http://schemas.microsoft.com/office/powerpoint/2010/main" xmlns="" val="3528601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B7FABE3-B59D-CB42-862B-2D407358208E}" type="datetimeFigureOut">
              <a:rPr lang="fr-FR" smtClean="0"/>
              <a:pPr/>
              <a:t>26/09/2022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D370E4F-094A-A94D-ABE3-8536FABA4FAD}" type="slidenum">
              <a:rPr lang="fr-FR" smtClean="0"/>
              <a:pPr/>
              <a:t>‹N°›</a:t>
            </a:fld>
            <a:endParaRPr lang="fr-FR"/>
          </a:p>
        </p:txBody>
      </p:sp>
    </p:spTree>
    <p:extLst>
      <p:ext uri="{BB962C8B-B14F-4D97-AF65-F5344CB8AC3E}">
        <p14:creationId xmlns:p14="http://schemas.microsoft.com/office/powerpoint/2010/main" xmlns="" val="146872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B7FABE3-B59D-CB42-862B-2D407358208E}" type="datetimeFigureOut">
              <a:rPr lang="fr-FR" smtClean="0"/>
              <a:pPr/>
              <a:t>26/09/2022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D370E4F-094A-A94D-ABE3-8536FABA4FAD}" type="slidenum">
              <a:rPr lang="fr-FR" smtClean="0"/>
              <a:pPr/>
              <a:t>‹N°›</a:t>
            </a:fld>
            <a:endParaRPr lang="fr-FR"/>
          </a:p>
        </p:txBody>
      </p:sp>
    </p:spTree>
    <p:extLst>
      <p:ext uri="{BB962C8B-B14F-4D97-AF65-F5344CB8AC3E}">
        <p14:creationId xmlns:p14="http://schemas.microsoft.com/office/powerpoint/2010/main" xmlns="" val="2107489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fr-FR"/>
              <a:t>Modifiez le style du titre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B7FABE3-B59D-CB42-862B-2D407358208E}" type="datetimeFigureOut">
              <a:rPr lang="fr-FR" smtClean="0"/>
              <a:pPr/>
              <a:t>26/09/2022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D370E4F-094A-A94D-ABE3-8536FABA4FAD}" type="slidenum">
              <a:rPr lang="fr-FR" smtClean="0"/>
              <a:pPr/>
              <a:t>‹N°›</a:t>
            </a:fld>
            <a:endParaRPr lang="fr-FR"/>
          </a:p>
        </p:txBody>
      </p:sp>
    </p:spTree>
    <p:extLst>
      <p:ext uri="{BB962C8B-B14F-4D97-AF65-F5344CB8AC3E}">
        <p14:creationId xmlns:p14="http://schemas.microsoft.com/office/powerpoint/2010/main" xmlns="" val="1508855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B7FABE3-B59D-CB42-862B-2D407358208E}" type="datetimeFigureOut">
              <a:rPr lang="fr-FR" smtClean="0"/>
              <a:pPr/>
              <a:t>26/09/2022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D370E4F-094A-A94D-ABE3-8536FABA4FAD}" type="slidenum">
              <a:rPr lang="fr-FR" smtClean="0"/>
              <a:pPr/>
              <a:t>‹N°›</a:t>
            </a:fld>
            <a:endParaRPr lang="fr-FR"/>
          </a:p>
        </p:txBody>
      </p:sp>
    </p:spTree>
    <p:extLst>
      <p:ext uri="{BB962C8B-B14F-4D97-AF65-F5344CB8AC3E}">
        <p14:creationId xmlns:p14="http://schemas.microsoft.com/office/powerpoint/2010/main" xmlns="" val="2626436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fr-FR"/>
              <a:t>Modifiez le style du titre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fr-FR"/>
              <a:t>Cliquez pour modifier les styles du texte du masque</a:t>
            </a:r>
          </a:p>
        </p:txBody>
      </p:sp>
      <p:sp>
        <p:nvSpPr>
          <p:cNvPr id="4" name="Content Placeholder 3"/>
          <p:cNvSpPr>
            <a:spLocks noGrp="1"/>
          </p:cNvSpPr>
          <p:nvPr>
            <p:ph sz="half" idx="2"/>
          </p:nvPr>
        </p:nvSpPr>
        <p:spPr>
          <a:xfrm>
            <a:off x="736456" y="5522763"/>
            <a:ext cx="4523137" cy="81231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fr-FR"/>
              <a:t>Cliquez pour modifier les styles du texte du masque</a:t>
            </a:r>
          </a:p>
        </p:txBody>
      </p:sp>
      <p:sp>
        <p:nvSpPr>
          <p:cNvPr id="6" name="Content Placeholder 5"/>
          <p:cNvSpPr>
            <a:spLocks noGrp="1"/>
          </p:cNvSpPr>
          <p:nvPr>
            <p:ph sz="quarter" idx="4"/>
          </p:nvPr>
        </p:nvSpPr>
        <p:spPr>
          <a:xfrm>
            <a:off x="5412731" y="5522763"/>
            <a:ext cx="4545413" cy="81231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B7FABE3-B59D-CB42-862B-2D407358208E}" type="datetimeFigureOut">
              <a:rPr lang="fr-FR" smtClean="0"/>
              <a:pPr/>
              <a:t>26/09/2022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D370E4F-094A-A94D-ABE3-8536FABA4FAD}" type="slidenum">
              <a:rPr lang="fr-FR" smtClean="0"/>
              <a:pPr/>
              <a:t>‹N°›</a:t>
            </a:fld>
            <a:endParaRPr lang="fr-FR"/>
          </a:p>
        </p:txBody>
      </p:sp>
    </p:spTree>
    <p:extLst>
      <p:ext uri="{BB962C8B-B14F-4D97-AF65-F5344CB8AC3E}">
        <p14:creationId xmlns:p14="http://schemas.microsoft.com/office/powerpoint/2010/main" xmlns="" val="1490867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B7FABE3-B59D-CB42-862B-2D407358208E}" type="datetimeFigureOut">
              <a:rPr lang="fr-FR" smtClean="0"/>
              <a:pPr/>
              <a:t>26/09/2022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D370E4F-094A-A94D-ABE3-8536FABA4FAD}" type="slidenum">
              <a:rPr lang="fr-FR" smtClean="0"/>
              <a:pPr/>
              <a:t>‹N°›</a:t>
            </a:fld>
            <a:endParaRPr lang="fr-FR"/>
          </a:p>
        </p:txBody>
      </p:sp>
    </p:spTree>
    <p:extLst>
      <p:ext uri="{BB962C8B-B14F-4D97-AF65-F5344CB8AC3E}">
        <p14:creationId xmlns:p14="http://schemas.microsoft.com/office/powerpoint/2010/main" xmlns="" val="1238980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FABE3-B59D-CB42-862B-2D407358208E}" type="datetimeFigureOut">
              <a:rPr lang="fr-FR" smtClean="0"/>
              <a:pPr/>
              <a:t>26/09/2022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D370E4F-094A-A94D-ABE3-8536FABA4FAD}" type="slidenum">
              <a:rPr lang="fr-FR" smtClean="0"/>
              <a:pPr/>
              <a:t>‹N°›</a:t>
            </a:fld>
            <a:endParaRPr lang="fr-FR"/>
          </a:p>
        </p:txBody>
      </p:sp>
    </p:spTree>
    <p:extLst>
      <p:ext uri="{BB962C8B-B14F-4D97-AF65-F5344CB8AC3E}">
        <p14:creationId xmlns:p14="http://schemas.microsoft.com/office/powerpoint/2010/main" xmlns="" val="671891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fr-FR"/>
              <a:t>Modifiez le style du titre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B7FABE3-B59D-CB42-862B-2D407358208E}" type="datetimeFigureOut">
              <a:rPr lang="fr-FR" smtClean="0"/>
              <a:pPr/>
              <a:t>26/09/2022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D370E4F-094A-A94D-ABE3-8536FABA4FAD}" type="slidenum">
              <a:rPr lang="fr-FR" smtClean="0"/>
              <a:pPr/>
              <a:t>‹N°›</a:t>
            </a:fld>
            <a:endParaRPr lang="fr-FR"/>
          </a:p>
        </p:txBody>
      </p:sp>
    </p:spTree>
    <p:extLst>
      <p:ext uri="{BB962C8B-B14F-4D97-AF65-F5344CB8AC3E}">
        <p14:creationId xmlns:p14="http://schemas.microsoft.com/office/powerpoint/2010/main" xmlns="" val="3846825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fr-FR"/>
              <a:t>Modifiez le style du titre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fr-FR"/>
              <a:t>Cliquez sur l'icône pour ajouter une image</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B7FABE3-B59D-CB42-862B-2D407358208E}" type="datetimeFigureOut">
              <a:rPr lang="fr-FR" smtClean="0"/>
              <a:pPr/>
              <a:t>26/09/2022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D370E4F-094A-A94D-ABE3-8536FABA4FAD}" type="slidenum">
              <a:rPr lang="fr-FR" smtClean="0"/>
              <a:pPr/>
              <a:t>‹N°›</a:t>
            </a:fld>
            <a:endParaRPr lang="fr-FR"/>
          </a:p>
        </p:txBody>
      </p:sp>
    </p:spTree>
    <p:extLst>
      <p:ext uri="{BB962C8B-B14F-4D97-AF65-F5344CB8AC3E}">
        <p14:creationId xmlns:p14="http://schemas.microsoft.com/office/powerpoint/2010/main" xmlns="" val="946675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DB7FABE3-B59D-CB42-862B-2D407358208E}" type="datetimeFigureOut">
              <a:rPr lang="fr-FR" smtClean="0"/>
              <a:pPr/>
              <a:t>26/09/2022</a:t>
            </a:fld>
            <a:endParaRPr lang="fr-F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D370E4F-094A-A94D-ABE3-8536FABA4FAD}" type="slidenum">
              <a:rPr lang="fr-FR" smtClean="0"/>
              <a:pPr/>
              <a:t>‹N°›</a:t>
            </a:fld>
            <a:endParaRPr lang="fr-FR"/>
          </a:p>
        </p:txBody>
      </p:sp>
    </p:spTree>
    <p:extLst>
      <p:ext uri="{BB962C8B-B14F-4D97-AF65-F5344CB8AC3E}">
        <p14:creationId xmlns:p14="http://schemas.microsoft.com/office/powerpoint/2010/main" xmlns="" val="635904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zpindar.fr/"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carte de visite&#10;&#10;Description générée automatiquement">
            <a:extLst>
              <a:ext uri="{FF2B5EF4-FFF2-40B4-BE49-F238E27FC236}">
                <a16:creationId xmlns:a16="http://schemas.microsoft.com/office/drawing/2014/main" xmlns="" id="{7285687D-69F9-5CE0-C9F4-FCF55109FA01}"/>
              </a:ext>
            </a:extLst>
          </p:cNvPr>
          <p:cNvPicPr>
            <a:picLocks noChangeAspect="1"/>
          </p:cNvPicPr>
          <p:nvPr/>
        </p:nvPicPr>
        <p:blipFill>
          <a:blip r:embed="rId2"/>
          <a:stretch>
            <a:fillRect/>
          </a:stretch>
        </p:blipFill>
        <p:spPr>
          <a:xfrm>
            <a:off x="-196574" y="214234"/>
            <a:ext cx="10686257" cy="15120864"/>
          </a:xfrm>
          <a:prstGeom prst="rect">
            <a:avLst/>
          </a:prstGeom>
        </p:spPr>
      </p:pic>
      <p:cxnSp>
        <p:nvCxnSpPr>
          <p:cNvPr id="7" name="Connecteur droit 6">
            <a:extLst>
              <a:ext uri="{FF2B5EF4-FFF2-40B4-BE49-F238E27FC236}">
                <a16:creationId xmlns:a16="http://schemas.microsoft.com/office/drawing/2014/main" xmlns="" id="{0FE3FADD-7ECD-1B47-5719-941EA39946F4}"/>
              </a:ext>
            </a:extLst>
          </p:cNvPr>
          <p:cNvCxnSpPr>
            <a:cxnSpLocks/>
          </p:cNvCxnSpPr>
          <p:nvPr/>
        </p:nvCxnSpPr>
        <p:spPr>
          <a:xfrm>
            <a:off x="6319777" y="6007096"/>
            <a:ext cx="0" cy="176757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xmlns="" id="{8C93C633-8E22-437F-4EC3-E00F83984E1A}"/>
              </a:ext>
            </a:extLst>
          </p:cNvPr>
          <p:cNvSpPr txBox="1"/>
          <p:nvPr/>
        </p:nvSpPr>
        <p:spPr>
          <a:xfrm>
            <a:off x="345704" y="5936118"/>
            <a:ext cx="5615238" cy="954107"/>
          </a:xfrm>
          <a:prstGeom prst="rect">
            <a:avLst/>
          </a:prstGeom>
          <a:noFill/>
        </p:spPr>
        <p:txBody>
          <a:bodyPr wrap="square" rtlCol="0" anchor="ctr">
            <a:spAutoFit/>
          </a:bodyPr>
          <a:lstStyle/>
          <a:p>
            <a:r>
              <a:rPr lang="fr-FR" sz="28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Autoconsommation Collective au Pays de Hasparren</a:t>
            </a:r>
            <a:endParaRPr lang="fr-FR" sz="1800" dirty="0">
              <a:solidFill>
                <a:srgbClr val="3F2683"/>
              </a:solidFill>
              <a:effectLst/>
              <a:latin typeface="Times" panose="02020603050405020304" pitchFamily="18" charset="0"/>
              <a:ea typeface="Calibri" panose="020F0502020204030204" pitchFamily="34" charset="0"/>
              <a:cs typeface="Times" panose="02020603050405020304" pitchFamily="18" charset="0"/>
            </a:endParaRPr>
          </a:p>
        </p:txBody>
      </p:sp>
      <p:sp>
        <p:nvSpPr>
          <p:cNvPr id="10" name="ZoneTexte 9">
            <a:extLst>
              <a:ext uri="{FF2B5EF4-FFF2-40B4-BE49-F238E27FC236}">
                <a16:creationId xmlns:a16="http://schemas.microsoft.com/office/drawing/2014/main" xmlns="" id="{67482BEC-4952-90B5-862F-1B98CF04677F}"/>
              </a:ext>
            </a:extLst>
          </p:cNvPr>
          <p:cNvSpPr txBox="1"/>
          <p:nvPr/>
        </p:nvSpPr>
        <p:spPr>
          <a:xfrm>
            <a:off x="6543040" y="6101540"/>
            <a:ext cx="3911594" cy="907941"/>
          </a:xfrm>
          <a:prstGeom prst="rect">
            <a:avLst/>
          </a:prstGeom>
          <a:noFill/>
        </p:spPr>
        <p:txBody>
          <a:bodyPr wrap="square" rtlCol="0" anchor="ctr">
            <a:spAutoFit/>
          </a:bodyPr>
          <a:lstStyle/>
          <a:p>
            <a:r>
              <a:rPr lang="fr-FR" sz="5300" b="1" dirty="0">
                <a:solidFill>
                  <a:srgbClr val="3F2683"/>
                </a:solidFill>
                <a:latin typeface="Times" pitchFamily="2" charset="0"/>
              </a:rPr>
              <a:t>Hasparren</a:t>
            </a:r>
          </a:p>
        </p:txBody>
      </p:sp>
      <p:cxnSp>
        <p:nvCxnSpPr>
          <p:cNvPr id="15" name="Connecteur droit 14">
            <a:extLst>
              <a:ext uri="{FF2B5EF4-FFF2-40B4-BE49-F238E27FC236}">
                <a16:creationId xmlns:a16="http://schemas.microsoft.com/office/drawing/2014/main" xmlns="" id="{C7F9C66A-FFC5-08A7-9807-2577C20BF8A8}"/>
              </a:ext>
            </a:extLst>
          </p:cNvPr>
          <p:cNvCxnSpPr>
            <a:cxnSpLocks/>
          </p:cNvCxnSpPr>
          <p:nvPr/>
        </p:nvCxnSpPr>
        <p:spPr>
          <a:xfrm flipH="1">
            <a:off x="291306" y="11799368"/>
            <a:ext cx="10109200" cy="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xmlns="" id="{FDE1CE0B-EE9C-A758-A46B-9CAD100B1B02}"/>
              </a:ext>
            </a:extLst>
          </p:cNvPr>
          <p:cNvSpPr txBox="1"/>
          <p:nvPr/>
        </p:nvSpPr>
        <p:spPr>
          <a:xfrm>
            <a:off x="187333" y="9019662"/>
            <a:ext cx="5070817" cy="2554545"/>
          </a:xfrm>
          <a:prstGeom prst="rect">
            <a:avLst/>
          </a:prstGeom>
          <a:noFill/>
        </p:spPr>
        <p:txBody>
          <a:bodyPr wrap="square" rtlCol="0" anchor="ctr">
            <a:spAutoFit/>
          </a:bodyPr>
          <a:lstStyle/>
          <a:p>
            <a:pPr algn="just"/>
            <a:r>
              <a:rPr lang="fr-FR" sz="20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Présentation du projet d’Autoconsommation collective sur le Pays de Hasparren mené par l’association </a:t>
            </a:r>
            <a:r>
              <a:rPr lang="fr-FR" sz="20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Izpindar</a:t>
            </a:r>
            <a:r>
              <a:rPr lang="fr-FR" sz="20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pour une consommation d’électricité locale, juste et respectueuse de l’environnement.</a:t>
            </a:r>
          </a:p>
          <a:p>
            <a:pPr algn="just"/>
            <a:endParaRPr lang="fr-FR" sz="2000" b="1" dirty="0">
              <a:solidFill>
                <a:srgbClr val="3F2683"/>
              </a:solidFill>
              <a:latin typeface="Times" panose="02020603050405020304" pitchFamily="18" charset="0"/>
              <a:ea typeface="Calibri" panose="020F0502020204030204" pitchFamily="34" charset="0"/>
              <a:cs typeface="Times" panose="02020603050405020304" pitchFamily="18" charset="0"/>
            </a:endParaRPr>
          </a:p>
          <a:p>
            <a:endParaRPr lang="fr-FR" sz="2000" b="1" dirty="0">
              <a:solidFill>
                <a:srgbClr val="3F2683"/>
              </a:solidFill>
              <a:latin typeface="Times" panose="02020603050405020304" pitchFamily="18" charset="0"/>
              <a:ea typeface="Calibri" panose="020F0502020204030204" pitchFamily="34" charset="0"/>
              <a:cs typeface="Times" panose="02020603050405020304" pitchFamily="18" charset="0"/>
            </a:endParaRPr>
          </a:p>
          <a:p>
            <a:r>
              <a:rPr lang="fr-FR" sz="20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Centre Elgar</a:t>
            </a:r>
          </a:p>
        </p:txBody>
      </p:sp>
      <p:cxnSp>
        <p:nvCxnSpPr>
          <p:cNvPr id="17" name="Connecteur droit 16">
            <a:extLst>
              <a:ext uri="{FF2B5EF4-FFF2-40B4-BE49-F238E27FC236}">
                <a16:creationId xmlns:a16="http://schemas.microsoft.com/office/drawing/2014/main" xmlns="" id="{A2258727-F946-8250-EFF3-8C449917647A}"/>
              </a:ext>
            </a:extLst>
          </p:cNvPr>
          <p:cNvCxnSpPr>
            <a:cxnSpLocks/>
          </p:cNvCxnSpPr>
          <p:nvPr/>
        </p:nvCxnSpPr>
        <p:spPr>
          <a:xfrm>
            <a:off x="3718817" y="7925906"/>
            <a:ext cx="0" cy="855414"/>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xmlns="" id="{37292614-0DED-BC51-B549-435D14A05FE4}"/>
              </a:ext>
            </a:extLst>
          </p:cNvPr>
          <p:cNvSpPr txBox="1"/>
          <p:nvPr/>
        </p:nvSpPr>
        <p:spPr>
          <a:xfrm>
            <a:off x="467361" y="7984988"/>
            <a:ext cx="3251456" cy="754053"/>
          </a:xfrm>
          <a:prstGeom prst="rect">
            <a:avLst/>
          </a:prstGeom>
          <a:noFill/>
        </p:spPr>
        <p:txBody>
          <a:bodyPr wrap="square" rtlCol="0" anchor="ctr">
            <a:spAutoFit/>
          </a:bodyPr>
          <a:lstStyle/>
          <a:p>
            <a:r>
              <a:rPr lang="fr-FR" sz="4300" b="1" dirty="0">
                <a:solidFill>
                  <a:srgbClr val="3F2683"/>
                </a:solidFill>
                <a:latin typeface="Times" pitchFamily="2" charset="0"/>
              </a:rPr>
              <a:t>15 oct.  </a:t>
            </a:r>
            <a:r>
              <a:rPr lang="fr-FR" sz="4300" b="1" dirty="0" err="1">
                <a:solidFill>
                  <a:srgbClr val="3F2683"/>
                </a:solidFill>
                <a:latin typeface="Times" pitchFamily="2" charset="0"/>
              </a:rPr>
              <a:t>urria</a:t>
            </a:r>
            <a:endParaRPr lang="fr-FR" sz="4300" dirty="0">
              <a:solidFill>
                <a:srgbClr val="3F2683"/>
              </a:solidFill>
              <a:latin typeface="Times" pitchFamily="2" charset="0"/>
            </a:endParaRPr>
          </a:p>
        </p:txBody>
      </p:sp>
      <p:sp>
        <p:nvSpPr>
          <p:cNvPr id="22" name="ZoneTexte 21">
            <a:extLst>
              <a:ext uri="{FF2B5EF4-FFF2-40B4-BE49-F238E27FC236}">
                <a16:creationId xmlns:a16="http://schemas.microsoft.com/office/drawing/2014/main" xmlns="" id="{058C1336-3807-52D7-6B9B-799BBEA021C2}"/>
              </a:ext>
            </a:extLst>
          </p:cNvPr>
          <p:cNvSpPr txBox="1"/>
          <p:nvPr/>
        </p:nvSpPr>
        <p:spPr>
          <a:xfrm>
            <a:off x="7013793" y="8210689"/>
            <a:ext cx="1963430" cy="400110"/>
          </a:xfrm>
          <a:prstGeom prst="rect">
            <a:avLst/>
          </a:prstGeom>
          <a:noFill/>
        </p:spPr>
        <p:txBody>
          <a:bodyPr wrap="square" rtlCol="0" anchor="ctr">
            <a:spAutoFit/>
          </a:bodyPr>
          <a:lstStyle/>
          <a:p>
            <a:r>
              <a:rPr lang="fr-FR" sz="20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Présentation</a:t>
            </a:r>
            <a:endParaRPr lang="fr-FR" sz="2000" dirty="0">
              <a:solidFill>
                <a:srgbClr val="3F2683"/>
              </a:solidFill>
              <a:effectLst/>
              <a:latin typeface="Times" panose="02020603050405020304" pitchFamily="18" charset="0"/>
              <a:ea typeface="Calibri" panose="020F0502020204030204" pitchFamily="34" charset="0"/>
              <a:cs typeface="Times" panose="02020603050405020304" pitchFamily="18" charset="0"/>
            </a:endParaRPr>
          </a:p>
        </p:txBody>
      </p:sp>
      <p:sp>
        <p:nvSpPr>
          <p:cNvPr id="23" name="ZoneTexte 22">
            <a:extLst>
              <a:ext uri="{FF2B5EF4-FFF2-40B4-BE49-F238E27FC236}">
                <a16:creationId xmlns:a16="http://schemas.microsoft.com/office/drawing/2014/main" xmlns="" id="{CF7F98D1-A022-1400-432E-54B5DF52B0D8}"/>
              </a:ext>
            </a:extLst>
          </p:cNvPr>
          <p:cNvSpPr txBox="1"/>
          <p:nvPr/>
        </p:nvSpPr>
        <p:spPr>
          <a:xfrm>
            <a:off x="244243" y="12008117"/>
            <a:ext cx="9954223" cy="1200329"/>
          </a:xfrm>
          <a:prstGeom prst="rect">
            <a:avLst/>
          </a:prstGeom>
          <a:noFill/>
        </p:spPr>
        <p:txBody>
          <a:bodyPr wrap="square" rtlCol="0" anchor="ctr">
            <a:spAutoFit/>
          </a:bodyPr>
          <a:lstStyle/>
          <a:p>
            <a:r>
              <a:rPr lang="fr-FR" sz="1800" b="1" i="1" dirty="0">
                <a:solidFill>
                  <a:srgbClr val="3F2683"/>
                </a:solidFill>
                <a:effectLst/>
                <a:latin typeface="Times" panose="02020603050405020304" pitchFamily="18" charset="0"/>
                <a:ea typeface="Calibri" panose="020F0502020204030204" pitchFamily="34" charset="0"/>
                <a:cs typeface="Times" panose="02020603050405020304" pitchFamily="18" charset="0"/>
              </a:rPr>
              <a:t>Evènement organisé par l’association </a:t>
            </a:r>
            <a:r>
              <a:rPr lang="fr-FR" sz="1800" b="1" i="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Izpindar</a:t>
            </a:r>
            <a:r>
              <a:rPr lang="fr-FR" sz="1800" b="1" i="1" dirty="0">
                <a:solidFill>
                  <a:srgbClr val="3F2683"/>
                </a:solidFill>
                <a:effectLst/>
                <a:latin typeface="Times" panose="02020603050405020304" pitchFamily="18" charset="0"/>
                <a:ea typeface="Calibri" panose="020F0502020204030204" pitchFamily="34" charset="0"/>
                <a:cs typeface="Times" panose="02020603050405020304" pitchFamily="18" charset="0"/>
              </a:rPr>
              <a:t> en partenariat avec la Communauté d’Agglomération.</a:t>
            </a:r>
          </a:p>
          <a:p>
            <a:r>
              <a:rPr lang="fr-FR" sz="1800" b="1" i="1"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Ekitaldi</a:t>
            </a:r>
            <a:r>
              <a:rPr lang="fr-FR" sz="1800" b="1" i="1"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fr-FR" sz="1800" b="1" i="1"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hau</a:t>
            </a:r>
            <a:r>
              <a:rPr lang="fr-FR" sz="1800" b="1" i="1"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fr-FR" sz="1800" b="1" i="1"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Izpindar</a:t>
            </a:r>
            <a:r>
              <a:rPr lang="fr-FR" sz="1800" b="1" i="1"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fr-FR" sz="1800" b="1" i="1"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elkarteak</a:t>
            </a:r>
            <a:r>
              <a:rPr lang="fr-FR" sz="1800" b="1" i="1"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fr-FR" sz="1800" b="1" i="1"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antolatu</a:t>
            </a:r>
            <a:r>
              <a:rPr lang="fr-FR" sz="1800" b="1" i="1"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du </a:t>
            </a:r>
            <a:r>
              <a:rPr lang="fr-FR" sz="1800" b="1" i="1"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Euskal</a:t>
            </a:r>
            <a:r>
              <a:rPr lang="fr-FR" sz="1800" b="1" i="1"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fr-FR" sz="1800" b="1" i="1"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Hirigune</a:t>
            </a:r>
            <a:r>
              <a:rPr lang="fr-FR" sz="1800" b="1" i="1"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fr-FR" sz="1800" b="1" i="1"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Elkargoarekin</a:t>
            </a:r>
            <a:r>
              <a:rPr lang="fr-FR" sz="1800" b="1" i="1"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fr-FR" sz="1800" b="1" i="1"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partaidetzan</a:t>
            </a:r>
            <a:endParaRPr lang="fr-FR" sz="1800" b="1" i="1" dirty="0">
              <a:solidFill>
                <a:srgbClr val="3F2683"/>
              </a:solidFill>
              <a:effectLst/>
              <a:latin typeface="Times" panose="02020603050405020304" pitchFamily="18" charset="0"/>
              <a:ea typeface="Calibri" panose="020F0502020204030204" pitchFamily="34" charset="0"/>
              <a:cs typeface="Times" panose="02020603050405020304" pitchFamily="18" charset="0"/>
            </a:endParaRPr>
          </a:p>
          <a:p>
            <a:endParaRPr lang="fr-FR" sz="1800" b="1" i="1" dirty="0">
              <a:solidFill>
                <a:srgbClr val="3F2683"/>
              </a:solidFill>
              <a:effectLst/>
              <a:latin typeface="Times" panose="02020603050405020304" pitchFamily="18" charset="0"/>
              <a:ea typeface="Calibri" panose="020F0502020204030204" pitchFamily="34" charset="0"/>
              <a:cs typeface="Times" panose="02020603050405020304" pitchFamily="18" charset="0"/>
            </a:endParaRPr>
          </a:p>
          <a:p>
            <a:r>
              <a:rPr lang="fr-FR" sz="1800" b="1" i="1" dirty="0">
                <a:solidFill>
                  <a:srgbClr val="3F2683"/>
                </a:solidFill>
                <a:effectLst/>
                <a:latin typeface="Times" panose="02020603050405020304" pitchFamily="18" charset="0"/>
                <a:ea typeface="Calibri" panose="020F0502020204030204" pitchFamily="34" charset="0"/>
                <a:cs typeface="Times" panose="02020603050405020304" pitchFamily="18" charset="0"/>
              </a:rPr>
              <a:t>Informations / </a:t>
            </a:r>
            <a:r>
              <a:rPr lang="de-DE" b="1" i="1" dirty="0" err="1">
                <a:solidFill>
                  <a:srgbClr val="3F2683"/>
                </a:solidFill>
                <a:latin typeface="Times" panose="02020603050405020304" pitchFamily="18" charset="0"/>
                <a:ea typeface="Calibri" panose="020F0502020204030204" pitchFamily="34" charset="0"/>
                <a:cs typeface="Times" panose="02020603050405020304" pitchFamily="18" charset="0"/>
              </a:rPr>
              <a:t>Xehetasunak</a:t>
            </a:r>
            <a:r>
              <a:rPr lang="de-DE" b="1" i="1" dirty="0">
                <a:solidFill>
                  <a:srgbClr val="3F2683"/>
                </a:solidFill>
                <a:latin typeface="Times" panose="02020603050405020304" pitchFamily="18" charset="0"/>
                <a:ea typeface="Calibri" panose="020F0502020204030204" pitchFamily="34" charset="0"/>
                <a:cs typeface="Times" panose="02020603050405020304" pitchFamily="18" charset="0"/>
              </a:rPr>
              <a:t>: </a:t>
            </a:r>
            <a:r>
              <a:rPr lang="de-DE" b="1" i="1" dirty="0">
                <a:solidFill>
                  <a:srgbClr val="3F2683"/>
                </a:solidFill>
                <a:latin typeface="Times" panose="02020603050405020304" pitchFamily="18" charset="0"/>
                <a:ea typeface="Calibri" panose="020F0502020204030204" pitchFamily="34" charset="0"/>
                <a:cs typeface="Times" panose="02020603050405020304" pitchFamily="18" charset="0"/>
                <a:hlinkClick r:id="rId3"/>
              </a:rPr>
              <a:t>www.izpindar.fr</a:t>
            </a:r>
            <a:r>
              <a:rPr lang="de-DE" b="1" i="1" dirty="0">
                <a:solidFill>
                  <a:srgbClr val="3F2683"/>
                </a:solidFill>
                <a:latin typeface="Times" panose="02020603050405020304" pitchFamily="18" charset="0"/>
                <a:ea typeface="Calibri" panose="020F0502020204030204" pitchFamily="34" charset="0"/>
                <a:cs typeface="Times" panose="02020603050405020304" pitchFamily="18" charset="0"/>
              </a:rPr>
              <a:t>  /  </a:t>
            </a:r>
            <a:r>
              <a:rPr lang="fr-FR" sz="1800" b="1" i="1" dirty="0">
                <a:solidFill>
                  <a:srgbClr val="3F2683"/>
                </a:solidFill>
                <a:effectLst/>
                <a:latin typeface="Times" panose="02020603050405020304" pitchFamily="18" charset="0"/>
                <a:ea typeface="Calibri" panose="020F0502020204030204" pitchFamily="34" charset="0"/>
                <a:cs typeface="Times" panose="02020603050405020304" pitchFamily="18" charset="0"/>
              </a:rPr>
              <a:t>06 16 29 97 83</a:t>
            </a:r>
          </a:p>
        </p:txBody>
      </p:sp>
      <p:cxnSp>
        <p:nvCxnSpPr>
          <p:cNvPr id="4" name="Connecteur droit 3">
            <a:extLst>
              <a:ext uri="{FF2B5EF4-FFF2-40B4-BE49-F238E27FC236}">
                <a16:creationId xmlns:a16="http://schemas.microsoft.com/office/drawing/2014/main" xmlns="" id="{9E5E9E93-0399-FCBA-E924-96ECC9407135}"/>
              </a:ext>
            </a:extLst>
          </p:cNvPr>
          <p:cNvCxnSpPr>
            <a:cxnSpLocks/>
          </p:cNvCxnSpPr>
          <p:nvPr/>
        </p:nvCxnSpPr>
        <p:spPr>
          <a:xfrm flipH="1">
            <a:off x="230659" y="5922122"/>
            <a:ext cx="10223981" cy="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39FD49C6-6CC6-3371-BE02-7493ED2016D6}"/>
              </a:ext>
            </a:extLst>
          </p:cNvPr>
          <p:cNvCxnSpPr>
            <a:cxnSpLocks/>
          </p:cNvCxnSpPr>
          <p:nvPr/>
        </p:nvCxnSpPr>
        <p:spPr>
          <a:xfrm flipH="1">
            <a:off x="230659" y="6896323"/>
            <a:ext cx="5859245" cy="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xmlns="" id="{C4227363-E9E4-6E4C-1430-934772E18AA3}"/>
              </a:ext>
            </a:extLst>
          </p:cNvPr>
          <p:cNvSpPr txBox="1"/>
          <p:nvPr/>
        </p:nvSpPr>
        <p:spPr>
          <a:xfrm>
            <a:off x="345704" y="6884128"/>
            <a:ext cx="5629153" cy="954107"/>
          </a:xfrm>
          <a:prstGeom prst="rect">
            <a:avLst/>
          </a:prstGeom>
          <a:noFill/>
        </p:spPr>
        <p:txBody>
          <a:bodyPr wrap="square" rtlCol="0" anchor="ctr">
            <a:spAutoFit/>
          </a:bodyPr>
          <a:lstStyle/>
          <a:p>
            <a:r>
              <a:rPr lang="it-IT" sz="28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Autokontsumitze</a:t>
            </a:r>
            <a:r>
              <a:rPr lang="it-IT" sz="28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it-IT" sz="28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Kolektiboa</a:t>
            </a:r>
            <a:r>
              <a:rPr lang="it-IT" sz="28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it-IT" sz="28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Hazparnealdean</a:t>
            </a:r>
            <a:endParaRPr lang="fr-FR" sz="2800" dirty="0">
              <a:solidFill>
                <a:srgbClr val="3F2683"/>
              </a:solidFill>
              <a:effectLst/>
              <a:latin typeface="Times" panose="02020603050405020304" pitchFamily="18" charset="0"/>
              <a:ea typeface="Calibri" panose="020F0502020204030204" pitchFamily="34" charset="0"/>
              <a:cs typeface="Times" panose="02020603050405020304" pitchFamily="18" charset="0"/>
            </a:endParaRPr>
          </a:p>
        </p:txBody>
      </p:sp>
      <p:cxnSp>
        <p:nvCxnSpPr>
          <p:cNvPr id="24" name="Connecteur droit 23">
            <a:extLst>
              <a:ext uri="{FF2B5EF4-FFF2-40B4-BE49-F238E27FC236}">
                <a16:creationId xmlns:a16="http://schemas.microsoft.com/office/drawing/2014/main" xmlns="" id="{236574B0-BDB3-EBFB-FB2A-F374D16C14FD}"/>
              </a:ext>
            </a:extLst>
          </p:cNvPr>
          <p:cNvCxnSpPr>
            <a:cxnSpLocks/>
          </p:cNvCxnSpPr>
          <p:nvPr/>
        </p:nvCxnSpPr>
        <p:spPr>
          <a:xfrm flipH="1">
            <a:off x="230659" y="7858329"/>
            <a:ext cx="10223981" cy="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xmlns="" id="{61E1F950-A74C-729A-F803-94D11B10695A}"/>
              </a:ext>
            </a:extLst>
          </p:cNvPr>
          <p:cNvSpPr txBox="1"/>
          <p:nvPr/>
        </p:nvSpPr>
        <p:spPr>
          <a:xfrm>
            <a:off x="6543040" y="6823719"/>
            <a:ext cx="3911594" cy="907941"/>
          </a:xfrm>
          <a:prstGeom prst="rect">
            <a:avLst/>
          </a:prstGeom>
          <a:noFill/>
        </p:spPr>
        <p:txBody>
          <a:bodyPr wrap="square" rtlCol="0" anchor="ctr">
            <a:spAutoFit/>
          </a:bodyPr>
          <a:lstStyle/>
          <a:p>
            <a:r>
              <a:rPr lang="fr-FR" sz="5300" dirty="0" err="1">
                <a:solidFill>
                  <a:srgbClr val="3F2683"/>
                </a:solidFill>
                <a:latin typeface="Times" pitchFamily="2" charset="0"/>
              </a:rPr>
              <a:t>Hazparne</a:t>
            </a:r>
            <a:endParaRPr lang="fr-FR" sz="5300" dirty="0">
              <a:solidFill>
                <a:srgbClr val="3F2683"/>
              </a:solidFill>
              <a:latin typeface="Times" pitchFamily="2" charset="0"/>
            </a:endParaRPr>
          </a:p>
        </p:txBody>
      </p:sp>
      <p:sp>
        <p:nvSpPr>
          <p:cNvPr id="27" name="ZoneTexte 26">
            <a:extLst>
              <a:ext uri="{FF2B5EF4-FFF2-40B4-BE49-F238E27FC236}">
                <a16:creationId xmlns:a16="http://schemas.microsoft.com/office/drawing/2014/main" xmlns="" id="{9837B26C-B532-3438-58CA-E8EE197F6303}"/>
              </a:ext>
            </a:extLst>
          </p:cNvPr>
          <p:cNvSpPr txBox="1"/>
          <p:nvPr/>
        </p:nvSpPr>
        <p:spPr>
          <a:xfrm>
            <a:off x="3768247" y="8037851"/>
            <a:ext cx="3115648" cy="646331"/>
          </a:xfrm>
          <a:prstGeom prst="rect">
            <a:avLst/>
          </a:prstGeom>
          <a:noFill/>
        </p:spPr>
        <p:txBody>
          <a:bodyPr wrap="square" rtlCol="0" anchor="ctr">
            <a:spAutoFit/>
          </a:bodyPr>
          <a:lstStyle/>
          <a:p>
            <a:pPr algn="ctr"/>
            <a:r>
              <a:rPr lang="fr-FR" sz="3600" b="1" dirty="0">
                <a:solidFill>
                  <a:srgbClr val="3F2683"/>
                </a:solidFill>
                <a:latin typeface="Times" pitchFamily="2" charset="0"/>
              </a:rPr>
              <a:t>10:00 - 12:00</a:t>
            </a:r>
            <a:endParaRPr lang="fr-FR" sz="3600" dirty="0">
              <a:solidFill>
                <a:srgbClr val="3F2683"/>
              </a:solidFill>
              <a:latin typeface="Times" pitchFamily="2" charset="0"/>
            </a:endParaRPr>
          </a:p>
        </p:txBody>
      </p:sp>
      <p:cxnSp>
        <p:nvCxnSpPr>
          <p:cNvPr id="29" name="Connecteur droit 28">
            <a:extLst>
              <a:ext uri="{FF2B5EF4-FFF2-40B4-BE49-F238E27FC236}">
                <a16:creationId xmlns:a16="http://schemas.microsoft.com/office/drawing/2014/main" xmlns="" id="{DEC01743-820D-61CA-E752-E0BFA07A5763}"/>
              </a:ext>
            </a:extLst>
          </p:cNvPr>
          <p:cNvCxnSpPr>
            <a:cxnSpLocks/>
          </p:cNvCxnSpPr>
          <p:nvPr/>
        </p:nvCxnSpPr>
        <p:spPr>
          <a:xfrm>
            <a:off x="6888737" y="7925906"/>
            <a:ext cx="0" cy="855414"/>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xmlns="" id="{B6828336-C6C5-4343-309A-CFC3F8F703C3}"/>
              </a:ext>
            </a:extLst>
          </p:cNvPr>
          <p:cNvCxnSpPr>
            <a:cxnSpLocks/>
          </p:cNvCxnSpPr>
          <p:nvPr/>
        </p:nvCxnSpPr>
        <p:spPr>
          <a:xfrm>
            <a:off x="8595617" y="7925906"/>
            <a:ext cx="0" cy="855414"/>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xmlns="" id="{9AFB5E43-E805-A960-3675-6DF6525C32F4}"/>
              </a:ext>
            </a:extLst>
          </p:cNvPr>
          <p:cNvSpPr txBox="1"/>
          <p:nvPr/>
        </p:nvSpPr>
        <p:spPr>
          <a:xfrm>
            <a:off x="8852171" y="8153211"/>
            <a:ext cx="1631495" cy="400110"/>
          </a:xfrm>
          <a:prstGeom prst="rect">
            <a:avLst/>
          </a:prstGeom>
          <a:noFill/>
        </p:spPr>
        <p:txBody>
          <a:bodyPr wrap="square" rtlCol="0" anchor="ctr">
            <a:spAutoFit/>
          </a:bodyPr>
          <a:lstStyle/>
          <a:p>
            <a:r>
              <a:rPr lang="de-DE" sz="20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Aurkezpena</a:t>
            </a:r>
            <a:endParaRPr lang="fr-FR" sz="2000" dirty="0">
              <a:solidFill>
                <a:srgbClr val="3F2683"/>
              </a:solidFill>
              <a:effectLst/>
              <a:latin typeface="Times" panose="02020603050405020304" pitchFamily="18" charset="0"/>
              <a:ea typeface="Calibri" panose="020F0502020204030204" pitchFamily="34" charset="0"/>
              <a:cs typeface="Times" panose="02020603050405020304" pitchFamily="18" charset="0"/>
            </a:endParaRPr>
          </a:p>
        </p:txBody>
      </p:sp>
      <p:cxnSp>
        <p:nvCxnSpPr>
          <p:cNvPr id="32" name="Connecteur droit 31">
            <a:extLst>
              <a:ext uri="{FF2B5EF4-FFF2-40B4-BE49-F238E27FC236}">
                <a16:creationId xmlns:a16="http://schemas.microsoft.com/office/drawing/2014/main" xmlns="" id="{E4D24CDC-6D37-A7FB-FA3F-DD7A3683C853}"/>
              </a:ext>
            </a:extLst>
          </p:cNvPr>
          <p:cNvCxnSpPr>
            <a:cxnSpLocks/>
          </p:cNvCxnSpPr>
          <p:nvPr/>
        </p:nvCxnSpPr>
        <p:spPr>
          <a:xfrm flipH="1">
            <a:off x="214080" y="8820930"/>
            <a:ext cx="10223981" cy="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sp>
        <p:nvSpPr>
          <p:cNvPr id="33" name="ZoneTexte 32">
            <a:extLst>
              <a:ext uri="{FF2B5EF4-FFF2-40B4-BE49-F238E27FC236}">
                <a16:creationId xmlns:a16="http://schemas.microsoft.com/office/drawing/2014/main" xmlns="" id="{A387E54A-E368-2A8F-6070-5B20B88AF28E}"/>
              </a:ext>
            </a:extLst>
          </p:cNvPr>
          <p:cNvSpPr txBox="1"/>
          <p:nvPr/>
        </p:nvSpPr>
        <p:spPr>
          <a:xfrm>
            <a:off x="5258150" y="9031062"/>
            <a:ext cx="5365743" cy="2877711"/>
          </a:xfrm>
          <a:prstGeom prst="rect">
            <a:avLst/>
          </a:prstGeom>
          <a:noFill/>
        </p:spPr>
        <p:txBody>
          <a:bodyPr wrap="square" rtlCol="0" anchor="ctr">
            <a:spAutoFit/>
          </a:bodyPr>
          <a:lstStyle/>
          <a:p>
            <a:pPr algn="just"/>
            <a:r>
              <a:rPr lang="de-DE" sz="20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Hazparnealdeari</a:t>
            </a:r>
            <a:r>
              <a:rPr lang="de-DE" sz="20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de-DE" sz="20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buruzko</a:t>
            </a:r>
            <a:r>
              <a:rPr lang="de-DE" sz="20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de-DE" sz="20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autokontsumitze</a:t>
            </a:r>
            <a:r>
              <a:rPr lang="de-DE" sz="20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de-DE" sz="20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kolektiboari</a:t>
            </a:r>
            <a:r>
              <a:rPr lang="de-DE" sz="20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de-DE" sz="20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loturiko</a:t>
            </a:r>
            <a:r>
              <a:rPr lang="de-DE" sz="20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de-DE" sz="20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proiektuaren</a:t>
            </a:r>
            <a:r>
              <a:rPr lang="de-DE" sz="20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de-DE" sz="20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aurkezpena</a:t>
            </a:r>
            <a:r>
              <a:rPr lang="de-DE" sz="20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de-DE" sz="20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Izpindar</a:t>
            </a:r>
            <a:r>
              <a:rPr lang="de-DE" sz="20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de-DE" sz="20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elkarteak</a:t>
            </a:r>
            <a:r>
              <a:rPr lang="de-DE" sz="20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de-DE" sz="20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zuzendurik</a:t>
            </a:r>
            <a:r>
              <a:rPr lang="de-DE" sz="20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de-DE" sz="20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ingurumena</a:t>
            </a:r>
            <a:r>
              <a:rPr lang="de-DE" sz="20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de-DE" sz="20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errespetatzen</a:t>
            </a:r>
            <a:r>
              <a:rPr lang="de-DE" sz="20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de-DE" sz="20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duen</a:t>
            </a:r>
            <a:r>
              <a:rPr lang="de-DE" sz="20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de-DE" sz="20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tokiko</a:t>
            </a:r>
            <a:r>
              <a:rPr lang="de-DE" sz="20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de-DE" sz="20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elektrizitate</a:t>
            </a:r>
            <a:r>
              <a:rPr lang="de-DE" sz="20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baten </a:t>
            </a:r>
            <a:r>
              <a:rPr lang="de-DE" sz="20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kontsumitzeko</a:t>
            </a:r>
            <a:r>
              <a:rPr lang="de-DE" sz="20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a:t>
            </a:r>
          </a:p>
          <a:p>
            <a:endParaRPr lang="de-DE" sz="2000" b="1" dirty="0">
              <a:solidFill>
                <a:srgbClr val="3F2683"/>
              </a:solidFill>
              <a:latin typeface="Times" panose="02020603050405020304" pitchFamily="18" charset="0"/>
              <a:ea typeface="Calibri" panose="020F0502020204030204" pitchFamily="34" charset="0"/>
              <a:cs typeface="Times" panose="02020603050405020304" pitchFamily="18" charset="0"/>
            </a:endParaRPr>
          </a:p>
          <a:p>
            <a:endParaRPr lang="de-DE" sz="2000" b="1" dirty="0">
              <a:solidFill>
                <a:srgbClr val="3F2683"/>
              </a:solidFill>
              <a:latin typeface="Times" panose="02020603050405020304" pitchFamily="18" charset="0"/>
              <a:ea typeface="Calibri" panose="020F0502020204030204" pitchFamily="34" charset="0"/>
              <a:cs typeface="Times" panose="02020603050405020304" pitchFamily="18" charset="0"/>
            </a:endParaRPr>
          </a:p>
          <a:p>
            <a:r>
              <a:rPr lang="de-DE" sz="2000" b="1" dirty="0">
                <a:solidFill>
                  <a:srgbClr val="3F2683"/>
                </a:solidFill>
                <a:latin typeface="Times" panose="02020603050405020304" pitchFamily="18" charset="0"/>
                <a:ea typeface="Calibri" panose="020F0502020204030204" pitchFamily="34" charset="0"/>
                <a:cs typeface="Times" panose="02020603050405020304" pitchFamily="18" charset="0"/>
              </a:rPr>
              <a:t>Elgar </a:t>
            </a:r>
            <a:r>
              <a:rPr lang="de-DE" sz="2000" b="1" dirty="0" err="1">
                <a:solidFill>
                  <a:srgbClr val="3F2683"/>
                </a:solidFill>
                <a:latin typeface="Times" panose="02020603050405020304" pitchFamily="18" charset="0"/>
                <a:ea typeface="Calibri" panose="020F0502020204030204" pitchFamily="34" charset="0"/>
                <a:cs typeface="Times" panose="02020603050405020304" pitchFamily="18" charset="0"/>
              </a:rPr>
              <a:t>zentroa</a:t>
            </a:r>
            <a:r>
              <a:rPr lang="de-DE" sz="1800" dirty="0">
                <a:effectLst/>
                <a:latin typeface="Calibri" panose="020F0502020204030204" pitchFamily="34" charset="0"/>
                <a:ea typeface="Calibri" panose="020F0502020204030204" pitchFamily="34" charset="0"/>
                <a:cs typeface="Times New Roman" panose="02020603050405020304" pitchFamily="18" charset="0"/>
              </a:rPr>
              <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endParaRPr lang="fr-FR" sz="2100" dirty="0">
              <a:solidFill>
                <a:srgbClr val="3F2683"/>
              </a:solidFill>
              <a:latin typeface="Times" pitchFamily="2" charset="0"/>
            </a:endParaRPr>
          </a:p>
        </p:txBody>
      </p:sp>
      <p:cxnSp>
        <p:nvCxnSpPr>
          <p:cNvPr id="34" name="Connecteur droit 33">
            <a:extLst>
              <a:ext uri="{FF2B5EF4-FFF2-40B4-BE49-F238E27FC236}">
                <a16:creationId xmlns:a16="http://schemas.microsoft.com/office/drawing/2014/main" xmlns="" id="{ADA4C8C3-FB9A-3B30-7576-E3955B6AF9D9}"/>
              </a:ext>
            </a:extLst>
          </p:cNvPr>
          <p:cNvCxnSpPr>
            <a:cxnSpLocks/>
          </p:cNvCxnSpPr>
          <p:nvPr/>
        </p:nvCxnSpPr>
        <p:spPr>
          <a:xfrm>
            <a:off x="5242923" y="8820930"/>
            <a:ext cx="0" cy="2978438"/>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xmlns="" id="{35EDE403-37FD-3A02-BE3F-FC32AE8D06FF}"/>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8424643" y="12478268"/>
            <a:ext cx="1919432" cy="1074961"/>
          </a:xfrm>
          <a:prstGeom prst="rect">
            <a:avLst/>
          </a:prstGeom>
          <a:noFill/>
        </p:spPr>
      </p:pic>
      <p:cxnSp>
        <p:nvCxnSpPr>
          <p:cNvPr id="2" name="Connecteur droit 1">
            <a:extLst>
              <a:ext uri="{FF2B5EF4-FFF2-40B4-BE49-F238E27FC236}">
                <a16:creationId xmlns:a16="http://schemas.microsoft.com/office/drawing/2014/main" xmlns="" id="{A9FBED6B-967A-D3B4-039A-B477DD9AC0B4}"/>
              </a:ext>
            </a:extLst>
          </p:cNvPr>
          <p:cNvCxnSpPr>
            <a:cxnSpLocks/>
          </p:cNvCxnSpPr>
          <p:nvPr/>
        </p:nvCxnSpPr>
        <p:spPr>
          <a:xfrm flipH="1">
            <a:off x="291306" y="12640755"/>
            <a:ext cx="10223981" cy="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92403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a:extLst>
              <a:ext uri="{FF2B5EF4-FFF2-40B4-BE49-F238E27FC236}">
                <a16:creationId xmlns:a16="http://schemas.microsoft.com/office/drawing/2014/main" xmlns="" id="{0FE3FADD-7ECD-1B47-5719-941EA39946F4}"/>
              </a:ext>
            </a:extLst>
          </p:cNvPr>
          <p:cNvCxnSpPr>
            <a:cxnSpLocks/>
          </p:cNvCxnSpPr>
          <p:nvPr/>
        </p:nvCxnSpPr>
        <p:spPr>
          <a:xfrm>
            <a:off x="6319777" y="6007096"/>
            <a:ext cx="0" cy="176757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xmlns="" id="{C7F9C66A-FFC5-08A7-9807-2577C20BF8A8}"/>
              </a:ext>
            </a:extLst>
          </p:cNvPr>
          <p:cNvCxnSpPr>
            <a:cxnSpLocks/>
          </p:cNvCxnSpPr>
          <p:nvPr/>
        </p:nvCxnSpPr>
        <p:spPr>
          <a:xfrm flipH="1">
            <a:off x="345440" y="12608560"/>
            <a:ext cx="10109200" cy="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xmlns="" id="{A2258727-F946-8250-EFF3-8C449917647A}"/>
              </a:ext>
            </a:extLst>
          </p:cNvPr>
          <p:cNvCxnSpPr>
            <a:cxnSpLocks/>
          </p:cNvCxnSpPr>
          <p:nvPr/>
        </p:nvCxnSpPr>
        <p:spPr>
          <a:xfrm>
            <a:off x="3718817" y="7925906"/>
            <a:ext cx="0" cy="855414"/>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xmlns="" id="{9E5E9E93-0399-FCBA-E924-96ECC9407135}"/>
              </a:ext>
            </a:extLst>
          </p:cNvPr>
          <p:cNvCxnSpPr>
            <a:cxnSpLocks/>
          </p:cNvCxnSpPr>
          <p:nvPr/>
        </p:nvCxnSpPr>
        <p:spPr>
          <a:xfrm flipH="1">
            <a:off x="230659" y="5922122"/>
            <a:ext cx="10223981" cy="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39FD49C6-6CC6-3371-BE02-7493ED2016D6}"/>
              </a:ext>
            </a:extLst>
          </p:cNvPr>
          <p:cNvCxnSpPr>
            <a:cxnSpLocks/>
          </p:cNvCxnSpPr>
          <p:nvPr/>
        </p:nvCxnSpPr>
        <p:spPr>
          <a:xfrm flipH="1">
            <a:off x="230659" y="6896323"/>
            <a:ext cx="5859245" cy="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xmlns="" id="{236574B0-BDB3-EBFB-FB2A-F374D16C14FD}"/>
              </a:ext>
            </a:extLst>
          </p:cNvPr>
          <p:cNvCxnSpPr>
            <a:cxnSpLocks/>
          </p:cNvCxnSpPr>
          <p:nvPr/>
        </p:nvCxnSpPr>
        <p:spPr>
          <a:xfrm flipH="1">
            <a:off x="230659" y="7858329"/>
            <a:ext cx="10223981" cy="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xmlns="" id="{DEC01743-820D-61CA-E752-E0BFA07A5763}"/>
              </a:ext>
            </a:extLst>
          </p:cNvPr>
          <p:cNvCxnSpPr>
            <a:cxnSpLocks/>
          </p:cNvCxnSpPr>
          <p:nvPr/>
        </p:nvCxnSpPr>
        <p:spPr>
          <a:xfrm>
            <a:off x="6888737" y="7925906"/>
            <a:ext cx="0" cy="855414"/>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xmlns="" id="{B6828336-C6C5-4343-309A-CFC3F8F703C3}"/>
              </a:ext>
            </a:extLst>
          </p:cNvPr>
          <p:cNvCxnSpPr>
            <a:cxnSpLocks/>
          </p:cNvCxnSpPr>
          <p:nvPr/>
        </p:nvCxnSpPr>
        <p:spPr>
          <a:xfrm>
            <a:off x="8595617" y="7925906"/>
            <a:ext cx="0" cy="855414"/>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xmlns="" id="{E4D24CDC-6D37-A7FB-FA3F-DD7A3683C853}"/>
              </a:ext>
            </a:extLst>
          </p:cNvPr>
          <p:cNvCxnSpPr>
            <a:cxnSpLocks/>
          </p:cNvCxnSpPr>
          <p:nvPr/>
        </p:nvCxnSpPr>
        <p:spPr>
          <a:xfrm flipH="1">
            <a:off x="230659" y="8848202"/>
            <a:ext cx="10223981" cy="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sp>
        <p:nvSpPr>
          <p:cNvPr id="33" name="ZoneTexte 32">
            <a:extLst>
              <a:ext uri="{FF2B5EF4-FFF2-40B4-BE49-F238E27FC236}">
                <a16:creationId xmlns:a16="http://schemas.microsoft.com/office/drawing/2014/main" xmlns="" id="{A387E54A-E368-2A8F-6070-5B20B88AF28E}"/>
              </a:ext>
            </a:extLst>
          </p:cNvPr>
          <p:cNvSpPr txBox="1"/>
          <p:nvPr/>
        </p:nvSpPr>
        <p:spPr>
          <a:xfrm>
            <a:off x="5568194" y="10557155"/>
            <a:ext cx="4693900" cy="415498"/>
          </a:xfrm>
          <a:prstGeom prst="rect">
            <a:avLst/>
          </a:prstGeom>
          <a:noFill/>
        </p:spPr>
        <p:txBody>
          <a:bodyPr wrap="square" rtlCol="0" anchor="ctr">
            <a:spAutoFit/>
          </a:bodyPr>
          <a:lstStyle/>
          <a:p>
            <a:r>
              <a:rPr lang="fr-FR" sz="2100" dirty="0">
                <a:solidFill>
                  <a:srgbClr val="3F2683"/>
                </a:solidFill>
                <a:latin typeface="Times" pitchFamily="2" charset="0"/>
              </a:rPr>
              <a:t>.</a:t>
            </a:r>
          </a:p>
        </p:txBody>
      </p:sp>
      <p:cxnSp>
        <p:nvCxnSpPr>
          <p:cNvPr id="34" name="Connecteur droit 33">
            <a:extLst>
              <a:ext uri="{FF2B5EF4-FFF2-40B4-BE49-F238E27FC236}">
                <a16:creationId xmlns:a16="http://schemas.microsoft.com/office/drawing/2014/main" xmlns="" id="{ADA4C8C3-FB9A-3B30-7576-E3955B6AF9D9}"/>
              </a:ext>
            </a:extLst>
          </p:cNvPr>
          <p:cNvCxnSpPr>
            <a:cxnSpLocks/>
          </p:cNvCxnSpPr>
          <p:nvPr/>
        </p:nvCxnSpPr>
        <p:spPr>
          <a:xfrm>
            <a:off x="5537457" y="8923016"/>
            <a:ext cx="0" cy="3604264"/>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xmlns="" id="{C28EF88E-FB25-53E6-BAF7-561D5FE18CA4}"/>
              </a:ext>
            </a:extLst>
          </p:cNvPr>
          <p:cNvPicPr>
            <a:picLocks noChangeAspect="1"/>
          </p:cNvPicPr>
          <p:nvPr/>
        </p:nvPicPr>
        <p:blipFill>
          <a:blip r:embed="rId2"/>
          <a:stretch>
            <a:fillRect/>
          </a:stretch>
        </p:blipFill>
        <p:spPr>
          <a:xfrm>
            <a:off x="-480" y="191247"/>
            <a:ext cx="10686257" cy="15120864"/>
          </a:xfrm>
          <a:prstGeom prst="rect">
            <a:avLst/>
          </a:prstGeom>
        </p:spPr>
      </p:pic>
      <p:cxnSp>
        <p:nvCxnSpPr>
          <p:cNvPr id="6" name="Connecteur droit 5">
            <a:extLst>
              <a:ext uri="{FF2B5EF4-FFF2-40B4-BE49-F238E27FC236}">
                <a16:creationId xmlns:a16="http://schemas.microsoft.com/office/drawing/2014/main" xmlns="" id="{4FE0988F-FE6D-E15F-D0D2-AC39C057A4B6}"/>
              </a:ext>
            </a:extLst>
          </p:cNvPr>
          <p:cNvCxnSpPr>
            <a:cxnSpLocks/>
          </p:cNvCxnSpPr>
          <p:nvPr/>
        </p:nvCxnSpPr>
        <p:spPr>
          <a:xfrm flipH="1">
            <a:off x="273065" y="5703461"/>
            <a:ext cx="10223981" cy="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xmlns="" id="{1F956C7F-855C-8A1E-3415-2C35993A6BFC}"/>
              </a:ext>
            </a:extLst>
          </p:cNvPr>
          <p:cNvCxnSpPr>
            <a:cxnSpLocks/>
          </p:cNvCxnSpPr>
          <p:nvPr/>
        </p:nvCxnSpPr>
        <p:spPr>
          <a:xfrm>
            <a:off x="6489441" y="5779210"/>
            <a:ext cx="0" cy="1972469"/>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xmlns="" id="{1472CB27-A72E-731F-CAF9-A39610C5BA1F}"/>
              </a:ext>
            </a:extLst>
          </p:cNvPr>
          <p:cNvCxnSpPr>
            <a:cxnSpLocks/>
          </p:cNvCxnSpPr>
          <p:nvPr/>
        </p:nvCxnSpPr>
        <p:spPr>
          <a:xfrm flipH="1">
            <a:off x="363035" y="11821066"/>
            <a:ext cx="10109200" cy="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xmlns="" id="{FD67837C-42D5-6E5E-BE46-35632D428AAD}"/>
              </a:ext>
            </a:extLst>
          </p:cNvPr>
          <p:cNvCxnSpPr>
            <a:cxnSpLocks/>
          </p:cNvCxnSpPr>
          <p:nvPr/>
        </p:nvCxnSpPr>
        <p:spPr>
          <a:xfrm>
            <a:off x="3871217" y="7814212"/>
            <a:ext cx="0" cy="102974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xmlns="" id="{E145DF9C-5C53-4E83-4E3F-C7E86E03C827}"/>
              </a:ext>
            </a:extLst>
          </p:cNvPr>
          <p:cNvCxnSpPr>
            <a:cxnSpLocks/>
          </p:cNvCxnSpPr>
          <p:nvPr/>
        </p:nvCxnSpPr>
        <p:spPr>
          <a:xfrm flipH="1">
            <a:off x="268518" y="6714032"/>
            <a:ext cx="6089118" cy="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xmlns="" id="{479CBD8C-6C78-C51D-043E-22DDE450A3A2}"/>
              </a:ext>
            </a:extLst>
          </p:cNvPr>
          <p:cNvCxnSpPr>
            <a:cxnSpLocks/>
          </p:cNvCxnSpPr>
          <p:nvPr/>
        </p:nvCxnSpPr>
        <p:spPr>
          <a:xfrm flipH="1">
            <a:off x="248254" y="7776721"/>
            <a:ext cx="10223981" cy="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xmlns="" id="{DD460F86-0652-E782-642D-19848FF6BD2D}"/>
              </a:ext>
            </a:extLst>
          </p:cNvPr>
          <p:cNvCxnSpPr>
            <a:cxnSpLocks/>
          </p:cNvCxnSpPr>
          <p:nvPr/>
        </p:nvCxnSpPr>
        <p:spPr>
          <a:xfrm>
            <a:off x="6964305" y="7814212"/>
            <a:ext cx="0" cy="102974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xmlns="" id="{1DC30683-7D45-844E-C8F0-F25312064E37}"/>
              </a:ext>
            </a:extLst>
          </p:cNvPr>
          <p:cNvCxnSpPr>
            <a:cxnSpLocks/>
          </p:cNvCxnSpPr>
          <p:nvPr/>
        </p:nvCxnSpPr>
        <p:spPr>
          <a:xfrm>
            <a:off x="8659429" y="7903732"/>
            <a:ext cx="0" cy="899761"/>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xmlns="" id="{78BD770E-6EE2-A6DD-44AD-F6252B0DB932}"/>
              </a:ext>
            </a:extLst>
          </p:cNvPr>
          <p:cNvCxnSpPr>
            <a:cxnSpLocks/>
          </p:cNvCxnSpPr>
          <p:nvPr/>
        </p:nvCxnSpPr>
        <p:spPr>
          <a:xfrm flipH="1">
            <a:off x="288049" y="8843952"/>
            <a:ext cx="10223981" cy="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xmlns="" id="{9CDF7D71-2807-03E8-9A48-0FE12DD34B3E}"/>
              </a:ext>
            </a:extLst>
          </p:cNvPr>
          <p:cNvCxnSpPr>
            <a:cxnSpLocks/>
          </p:cNvCxnSpPr>
          <p:nvPr/>
        </p:nvCxnSpPr>
        <p:spPr>
          <a:xfrm>
            <a:off x="5689056" y="8822805"/>
            <a:ext cx="12668" cy="2795882"/>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sp>
        <p:nvSpPr>
          <p:cNvPr id="37" name="ZoneTexte 36">
            <a:extLst>
              <a:ext uri="{FF2B5EF4-FFF2-40B4-BE49-F238E27FC236}">
                <a16:creationId xmlns:a16="http://schemas.microsoft.com/office/drawing/2014/main" xmlns="" id="{86CFE615-4980-F135-6562-5D95BB5DA556}"/>
              </a:ext>
            </a:extLst>
          </p:cNvPr>
          <p:cNvSpPr txBox="1"/>
          <p:nvPr/>
        </p:nvSpPr>
        <p:spPr>
          <a:xfrm>
            <a:off x="210418" y="5844885"/>
            <a:ext cx="6258782" cy="645113"/>
          </a:xfrm>
          <a:prstGeom prst="rect">
            <a:avLst/>
          </a:prstGeom>
          <a:noFill/>
        </p:spPr>
        <p:txBody>
          <a:bodyPr wrap="square">
            <a:spAutoFit/>
          </a:bodyPr>
          <a:lstStyle/>
          <a:p>
            <a:pPr>
              <a:lnSpc>
                <a:spcPct val="107000"/>
              </a:lnSpc>
              <a:spcBef>
                <a:spcPts val="200"/>
              </a:spcBef>
              <a:spcAft>
                <a:spcPts val="800"/>
              </a:spcAft>
            </a:pPr>
            <a:r>
              <a:rPr lang="fr-FR" sz="3600" b="1" dirty="0">
                <a:solidFill>
                  <a:srgbClr val="3F2683"/>
                </a:solidFill>
                <a:effectLst/>
                <a:latin typeface="Times" panose="02020603050405020304" pitchFamily="18" charset="0"/>
                <a:ea typeface="Malgun Gothic Semilight" panose="020B0502040204020203" pitchFamily="34" charset="-128"/>
                <a:cs typeface="Times" panose="02020603050405020304" pitchFamily="18" charset="0"/>
              </a:rPr>
              <a:t>"</a:t>
            </a:r>
            <a:r>
              <a:rPr lang="fr-FR" sz="3200" b="1" dirty="0">
                <a:solidFill>
                  <a:srgbClr val="3F2683"/>
                </a:solidFill>
                <a:effectLst/>
                <a:latin typeface="Times" panose="02020603050405020304" pitchFamily="18" charset="0"/>
                <a:ea typeface="Malgun Gothic Semilight" panose="020B0502040204020203" pitchFamily="34" charset="-128"/>
                <a:cs typeface="Times" panose="02020603050405020304" pitchFamily="18" charset="0"/>
              </a:rPr>
              <a:t>Où sont passées les lucioles ?"</a:t>
            </a:r>
            <a:endParaRPr lang="fr-FR" sz="3200" dirty="0">
              <a:solidFill>
                <a:srgbClr val="3F2683"/>
              </a:solidFill>
              <a:effectLst/>
              <a:latin typeface="Times" panose="02020603050405020304" pitchFamily="18" charset="0"/>
              <a:ea typeface="Calibri" panose="020F0502020204030204" pitchFamily="34" charset="0"/>
              <a:cs typeface="Times" panose="02020603050405020304" pitchFamily="18" charset="0"/>
            </a:endParaRPr>
          </a:p>
        </p:txBody>
      </p:sp>
      <p:sp>
        <p:nvSpPr>
          <p:cNvPr id="39" name="ZoneTexte 38">
            <a:extLst>
              <a:ext uri="{FF2B5EF4-FFF2-40B4-BE49-F238E27FC236}">
                <a16:creationId xmlns:a16="http://schemas.microsoft.com/office/drawing/2014/main" xmlns="" id="{8896F966-E7FD-0CD0-AEC7-3EA2621A8CCB}"/>
              </a:ext>
            </a:extLst>
          </p:cNvPr>
          <p:cNvSpPr txBox="1"/>
          <p:nvPr/>
        </p:nvSpPr>
        <p:spPr>
          <a:xfrm>
            <a:off x="569964" y="7819806"/>
            <a:ext cx="3211083" cy="781899"/>
          </a:xfrm>
          <a:prstGeom prst="rect">
            <a:avLst/>
          </a:prstGeom>
          <a:noFill/>
        </p:spPr>
        <p:txBody>
          <a:bodyPr wrap="square">
            <a:spAutoFit/>
          </a:bodyPr>
          <a:lstStyle/>
          <a:p>
            <a:r>
              <a:rPr lang="fr-FR" sz="43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14 oct. </a:t>
            </a:r>
            <a:r>
              <a:rPr lang="fr-FR" sz="4300" b="1" dirty="0" err="1">
                <a:solidFill>
                  <a:srgbClr val="3F2683"/>
                </a:solidFill>
                <a:latin typeface="Times" panose="02020603050405020304" pitchFamily="18" charset="0"/>
                <a:ea typeface="Calibri" panose="020F0502020204030204" pitchFamily="34" charset="0"/>
                <a:cs typeface="Times" panose="02020603050405020304" pitchFamily="18" charset="0"/>
              </a:rPr>
              <a:t>urria</a:t>
            </a:r>
            <a:endParaRPr lang="fr-FR" sz="4300" dirty="0">
              <a:solidFill>
                <a:srgbClr val="3F2683"/>
              </a:solidFill>
              <a:latin typeface="Times" panose="02020603050405020304" pitchFamily="18" charset="0"/>
              <a:cs typeface="Times" panose="02020603050405020304" pitchFamily="18" charset="0"/>
            </a:endParaRPr>
          </a:p>
        </p:txBody>
      </p:sp>
      <p:sp>
        <p:nvSpPr>
          <p:cNvPr id="41" name="ZoneTexte 40">
            <a:extLst>
              <a:ext uri="{FF2B5EF4-FFF2-40B4-BE49-F238E27FC236}">
                <a16:creationId xmlns:a16="http://schemas.microsoft.com/office/drawing/2014/main" xmlns="" id="{8EB7FAFB-7C51-DCD8-F0CB-52DDBD65CA1C}"/>
              </a:ext>
            </a:extLst>
          </p:cNvPr>
          <p:cNvSpPr txBox="1"/>
          <p:nvPr/>
        </p:nvSpPr>
        <p:spPr>
          <a:xfrm>
            <a:off x="323682" y="6662949"/>
            <a:ext cx="5506278" cy="1015663"/>
          </a:xfrm>
          <a:prstGeom prst="rect">
            <a:avLst/>
          </a:prstGeom>
          <a:noFill/>
        </p:spPr>
        <p:txBody>
          <a:bodyPr wrap="square">
            <a:spAutoFit/>
          </a:bodyPr>
          <a:lstStyle/>
          <a:p>
            <a:r>
              <a:rPr lang="fr-FR" sz="30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Cinéma </a:t>
            </a:r>
            <a:r>
              <a:rPr lang="fr-FR" sz="30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Haritz</a:t>
            </a:r>
            <a:r>
              <a:rPr lang="fr-FR" sz="30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fr-FR" sz="30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Barne</a:t>
            </a:r>
            <a:r>
              <a:rPr lang="fr-FR" sz="30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 </a:t>
            </a:r>
            <a:r>
              <a:rPr lang="it-IT" sz="30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Haritz</a:t>
            </a:r>
            <a:r>
              <a:rPr lang="it-IT" sz="30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30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Barne</a:t>
            </a:r>
            <a:r>
              <a:rPr lang="it-IT" sz="30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30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zinegela</a:t>
            </a:r>
            <a:r>
              <a:rPr lang="it-IT" sz="30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endParaRPr lang="fr-FR" sz="3000" dirty="0">
              <a:solidFill>
                <a:srgbClr val="3F2683"/>
              </a:solidFill>
              <a:latin typeface="Times" panose="02020603050405020304" pitchFamily="18" charset="0"/>
              <a:cs typeface="Times" panose="02020603050405020304" pitchFamily="18" charset="0"/>
            </a:endParaRPr>
          </a:p>
        </p:txBody>
      </p:sp>
      <p:sp>
        <p:nvSpPr>
          <p:cNvPr id="43" name="ZoneTexte 42">
            <a:extLst>
              <a:ext uri="{FF2B5EF4-FFF2-40B4-BE49-F238E27FC236}">
                <a16:creationId xmlns:a16="http://schemas.microsoft.com/office/drawing/2014/main" xmlns="" id="{1C1272DD-FC4F-730F-EFEA-EF402ECA844B}"/>
              </a:ext>
            </a:extLst>
          </p:cNvPr>
          <p:cNvSpPr txBox="1"/>
          <p:nvPr/>
        </p:nvSpPr>
        <p:spPr>
          <a:xfrm>
            <a:off x="6587509" y="5913728"/>
            <a:ext cx="4365513" cy="1508105"/>
          </a:xfrm>
          <a:prstGeom prst="rect">
            <a:avLst/>
          </a:prstGeom>
          <a:noFill/>
        </p:spPr>
        <p:txBody>
          <a:bodyPr wrap="square">
            <a:spAutoFit/>
          </a:bodyPr>
          <a:lstStyle/>
          <a:p>
            <a:r>
              <a:rPr lang="fr-FR" sz="4800" b="1" dirty="0">
                <a:solidFill>
                  <a:srgbClr val="3F2683"/>
                </a:solidFill>
                <a:latin typeface="Times" pitchFamily="2" charset="0"/>
              </a:rPr>
              <a:t>Hasparren</a:t>
            </a:r>
          </a:p>
          <a:p>
            <a:endParaRPr lang="fr-FR" sz="4400" b="1" dirty="0">
              <a:solidFill>
                <a:srgbClr val="3F2683"/>
              </a:solidFill>
              <a:latin typeface="Times" pitchFamily="2" charset="0"/>
            </a:endParaRPr>
          </a:p>
        </p:txBody>
      </p:sp>
      <p:sp>
        <p:nvSpPr>
          <p:cNvPr id="44" name="ZoneTexte 43">
            <a:extLst>
              <a:ext uri="{FF2B5EF4-FFF2-40B4-BE49-F238E27FC236}">
                <a16:creationId xmlns:a16="http://schemas.microsoft.com/office/drawing/2014/main" xmlns="" id="{67FD20BE-424D-08BC-BF83-44E211E641C3}"/>
              </a:ext>
            </a:extLst>
          </p:cNvPr>
          <p:cNvSpPr txBox="1"/>
          <p:nvPr/>
        </p:nvSpPr>
        <p:spPr>
          <a:xfrm>
            <a:off x="6560641" y="6704095"/>
            <a:ext cx="3911594" cy="830997"/>
          </a:xfrm>
          <a:prstGeom prst="rect">
            <a:avLst/>
          </a:prstGeom>
          <a:noFill/>
        </p:spPr>
        <p:txBody>
          <a:bodyPr wrap="square" rtlCol="0" anchor="ctr">
            <a:spAutoFit/>
          </a:bodyPr>
          <a:lstStyle/>
          <a:p>
            <a:r>
              <a:rPr lang="fr-FR" sz="4800" dirty="0" err="1">
                <a:solidFill>
                  <a:srgbClr val="3F2683"/>
                </a:solidFill>
                <a:latin typeface="Times" pitchFamily="2" charset="0"/>
              </a:rPr>
              <a:t>Hazparne</a:t>
            </a:r>
            <a:endParaRPr lang="fr-FR" sz="4800" dirty="0">
              <a:solidFill>
                <a:srgbClr val="3F2683"/>
              </a:solidFill>
              <a:latin typeface="Times" pitchFamily="2" charset="0"/>
            </a:endParaRPr>
          </a:p>
        </p:txBody>
      </p:sp>
      <p:sp>
        <p:nvSpPr>
          <p:cNvPr id="46" name="ZoneTexte 45">
            <a:extLst>
              <a:ext uri="{FF2B5EF4-FFF2-40B4-BE49-F238E27FC236}">
                <a16:creationId xmlns:a16="http://schemas.microsoft.com/office/drawing/2014/main" xmlns="" id="{D366A6F0-8AAA-E580-FE45-A49D3DC71E28}"/>
              </a:ext>
            </a:extLst>
          </p:cNvPr>
          <p:cNvSpPr txBox="1"/>
          <p:nvPr/>
        </p:nvSpPr>
        <p:spPr>
          <a:xfrm>
            <a:off x="4657717" y="7955206"/>
            <a:ext cx="1820953" cy="707886"/>
          </a:xfrm>
          <a:prstGeom prst="rect">
            <a:avLst/>
          </a:prstGeom>
          <a:noFill/>
        </p:spPr>
        <p:txBody>
          <a:bodyPr wrap="square">
            <a:spAutoFit/>
          </a:bodyPr>
          <a:lstStyle/>
          <a:p>
            <a:r>
              <a:rPr lang="fr-FR" sz="4000" b="1" dirty="0">
                <a:solidFill>
                  <a:srgbClr val="3F2683"/>
                </a:solidFill>
                <a:latin typeface="Times" pitchFamily="2" charset="0"/>
              </a:rPr>
              <a:t>20:30</a:t>
            </a:r>
            <a:endParaRPr lang="fr-FR" sz="4000" dirty="0">
              <a:solidFill>
                <a:srgbClr val="3F2683"/>
              </a:solidFill>
              <a:latin typeface="Times" pitchFamily="2" charset="0"/>
            </a:endParaRPr>
          </a:p>
        </p:txBody>
      </p:sp>
      <p:sp>
        <p:nvSpPr>
          <p:cNvPr id="48" name="ZoneTexte 47">
            <a:extLst>
              <a:ext uri="{FF2B5EF4-FFF2-40B4-BE49-F238E27FC236}">
                <a16:creationId xmlns:a16="http://schemas.microsoft.com/office/drawing/2014/main" xmlns="" id="{BBA4372D-B92D-F213-C96B-1E641C085715}"/>
              </a:ext>
            </a:extLst>
          </p:cNvPr>
          <p:cNvSpPr txBox="1"/>
          <p:nvPr/>
        </p:nvSpPr>
        <p:spPr>
          <a:xfrm>
            <a:off x="7039585" y="8093085"/>
            <a:ext cx="1618262" cy="399405"/>
          </a:xfrm>
          <a:prstGeom prst="rect">
            <a:avLst/>
          </a:prstGeom>
          <a:noFill/>
        </p:spPr>
        <p:txBody>
          <a:bodyPr wrap="square">
            <a:spAutoFit/>
          </a:bodyPr>
          <a:lstStyle/>
          <a:p>
            <a:pPr algn="just">
              <a:lnSpc>
                <a:spcPct val="107000"/>
              </a:lnSpc>
              <a:spcAft>
                <a:spcPts val="800"/>
              </a:spcAft>
            </a:pPr>
            <a:r>
              <a:rPr lang="fr-FR" sz="20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Ciné – débat</a:t>
            </a:r>
            <a:endParaRPr lang="fr-FR" sz="2000" dirty="0">
              <a:solidFill>
                <a:srgbClr val="3F2683"/>
              </a:solidFill>
              <a:effectLst/>
              <a:latin typeface="Times" panose="02020603050405020304" pitchFamily="18" charset="0"/>
              <a:ea typeface="Calibri" panose="020F0502020204030204" pitchFamily="34" charset="0"/>
              <a:cs typeface="Times" panose="02020603050405020304" pitchFamily="18" charset="0"/>
            </a:endParaRPr>
          </a:p>
        </p:txBody>
      </p:sp>
      <p:sp>
        <p:nvSpPr>
          <p:cNvPr id="50" name="ZoneTexte 49">
            <a:extLst>
              <a:ext uri="{FF2B5EF4-FFF2-40B4-BE49-F238E27FC236}">
                <a16:creationId xmlns:a16="http://schemas.microsoft.com/office/drawing/2014/main" xmlns="" id="{FE8D7D21-403A-C9DC-7349-ED5FDCAD9F39}"/>
              </a:ext>
            </a:extLst>
          </p:cNvPr>
          <p:cNvSpPr txBox="1"/>
          <p:nvPr/>
        </p:nvSpPr>
        <p:spPr>
          <a:xfrm>
            <a:off x="8890515" y="7895493"/>
            <a:ext cx="1476200" cy="728726"/>
          </a:xfrm>
          <a:prstGeom prst="rect">
            <a:avLst/>
          </a:prstGeom>
          <a:noFill/>
        </p:spPr>
        <p:txBody>
          <a:bodyPr wrap="square">
            <a:spAutoFit/>
          </a:bodyPr>
          <a:lstStyle/>
          <a:p>
            <a:pPr algn="just">
              <a:lnSpc>
                <a:spcPct val="107000"/>
              </a:lnSpc>
              <a:spcAft>
                <a:spcPts val="800"/>
              </a:spcAft>
            </a:pPr>
            <a:r>
              <a:rPr lang="it-IT" sz="20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Zinema</a:t>
            </a:r>
            <a:r>
              <a:rPr lang="it-IT" sz="20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20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eztabaida</a:t>
            </a:r>
            <a:endParaRPr lang="fr-FR" sz="2000" dirty="0">
              <a:solidFill>
                <a:srgbClr val="3F2683"/>
              </a:solidFill>
              <a:effectLst/>
              <a:latin typeface="Times" panose="02020603050405020304" pitchFamily="18" charset="0"/>
              <a:ea typeface="Calibri" panose="020F0502020204030204" pitchFamily="34" charset="0"/>
              <a:cs typeface="Times" panose="02020603050405020304" pitchFamily="18" charset="0"/>
            </a:endParaRPr>
          </a:p>
        </p:txBody>
      </p:sp>
      <p:sp>
        <p:nvSpPr>
          <p:cNvPr id="52" name="ZoneTexte 51">
            <a:extLst>
              <a:ext uri="{FF2B5EF4-FFF2-40B4-BE49-F238E27FC236}">
                <a16:creationId xmlns:a16="http://schemas.microsoft.com/office/drawing/2014/main" xmlns="" id="{54B710F3-885F-FB6F-87F2-41A5A3E7D48C}"/>
              </a:ext>
            </a:extLst>
          </p:cNvPr>
          <p:cNvSpPr txBox="1"/>
          <p:nvPr/>
        </p:nvSpPr>
        <p:spPr>
          <a:xfrm>
            <a:off x="436723" y="9062690"/>
            <a:ext cx="4909183" cy="2375330"/>
          </a:xfrm>
          <a:prstGeom prst="rect">
            <a:avLst/>
          </a:prstGeom>
          <a:noFill/>
        </p:spPr>
        <p:txBody>
          <a:bodyPr wrap="square">
            <a:spAutoFit/>
          </a:bodyPr>
          <a:lstStyle/>
          <a:p>
            <a:pPr algn="just">
              <a:lnSpc>
                <a:spcPct val="107000"/>
              </a:lnSpc>
              <a:spcAft>
                <a:spcPts val="800"/>
              </a:spcAft>
            </a:pPr>
            <a:r>
              <a:rPr lang="fr-FR" sz="20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Projection-débat autour du film "Où sont passées les lucioles ?" du réalisateur Corentin </a:t>
            </a:r>
            <a:r>
              <a:rPr lang="fr-FR" sz="20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Kimenau</a:t>
            </a:r>
            <a:r>
              <a:rPr lang="fr-FR" sz="20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et échanges sur le thème de la pollution lumineuse avec Stéphane </a:t>
            </a:r>
            <a:r>
              <a:rPr lang="fr-FR" sz="20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Hermaszewski</a:t>
            </a:r>
            <a:r>
              <a:rPr lang="fr-FR" sz="20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correspondant local de l'Association Nationale pour la Protection du Ciel et l'Environnement Nocturnes. </a:t>
            </a:r>
            <a:endParaRPr lang="fr-FR" sz="2000" b="1" dirty="0">
              <a:solidFill>
                <a:srgbClr val="3F2683"/>
              </a:solidFill>
              <a:effectLst/>
              <a:latin typeface="Times" panose="02020603050405020304" pitchFamily="18" charset="0"/>
              <a:ea typeface="Calibri" panose="020F0502020204030204" pitchFamily="34" charset="0"/>
              <a:cs typeface="Times" panose="02020603050405020304" pitchFamily="18" charset="0"/>
            </a:endParaRPr>
          </a:p>
        </p:txBody>
      </p:sp>
      <p:sp>
        <p:nvSpPr>
          <p:cNvPr id="54" name="ZoneTexte 53">
            <a:extLst>
              <a:ext uri="{FF2B5EF4-FFF2-40B4-BE49-F238E27FC236}">
                <a16:creationId xmlns:a16="http://schemas.microsoft.com/office/drawing/2014/main" xmlns="" id="{04BEAF76-D0F7-3CAE-9D8D-C986D375D4C3}"/>
              </a:ext>
            </a:extLst>
          </p:cNvPr>
          <p:cNvSpPr txBox="1"/>
          <p:nvPr/>
        </p:nvSpPr>
        <p:spPr>
          <a:xfrm>
            <a:off x="6031697" y="9032724"/>
            <a:ext cx="4261133" cy="2862322"/>
          </a:xfrm>
          <a:prstGeom prst="rect">
            <a:avLst/>
          </a:prstGeom>
          <a:noFill/>
        </p:spPr>
        <p:txBody>
          <a:bodyPr wrap="square">
            <a:spAutoFit/>
          </a:bodyPr>
          <a:lstStyle/>
          <a:p>
            <a:pPr algn="just"/>
            <a:r>
              <a:rPr lang="it-IT" sz="20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Où</a:t>
            </a:r>
            <a:r>
              <a:rPr lang="it-IT" sz="20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20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sont</a:t>
            </a:r>
            <a:r>
              <a:rPr lang="it-IT" sz="20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20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passées</a:t>
            </a:r>
            <a:r>
              <a:rPr lang="it-IT" sz="20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20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les</a:t>
            </a:r>
            <a:r>
              <a:rPr lang="it-IT" sz="20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20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lucioles</a:t>
            </a:r>
            <a:r>
              <a:rPr lang="it-IT" sz="20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(Non </a:t>
            </a:r>
            <a:r>
              <a:rPr lang="it-IT" sz="20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daude</a:t>
            </a:r>
            <a:r>
              <a:rPr lang="it-IT" sz="20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20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ipurtargiak</a:t>
            </a:r>
            <a:r>
              <a:rPr lang="it-IT" sz="20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20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filmari</a:t>
            </a:r>
            <a:r>
              <a:rPr lang="it-IT" sz="20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20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buruzko</a:t>
            </a:r>
            <a:r>
              <a:rPr lang="it-IT" sz="20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20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eztabaidak</a:t>
            </a:r>
            <a:r>
              <a:rPr lang="it-IT" sz="20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20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Corentin</a:t>
            </a:r>
            <a:r>
              <a:rPr lang="it-IT" sz="20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20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Kimenau</a:t>
            </a:r>
            <a:r>
              <a:rPr lang="it-IT" sz="20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20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zuzendariarena</a:t>
            </a:r>
            <a:r>
              <a:rPr lang="it-IT" sz="20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20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eta</a:t>
            </a:r>
            <a:r>
              <a:rPr lang="it-IT" sz="20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20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argi-kutsadurari</a:t>
            </a:r>
            <a:r>
              <a:rPr lang="it-IT" sz="20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20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buruzko</a:t>
            </a:r>
            <a:r>
              <a:rPr lang="it-IT" sz="20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20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elkarrizketak</a:t>
            </a:r>
            <a:r>
              <a:rPr lang="it-IT" sz="20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Stéphane </a:t>
            </a:r>
            <a:r>
              <a:rPr lang="it-IT" sz="20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Hermaszewskirekin</a:t>
            </a:r>
            <a:r>
              <a:rPr lang="it-IT" sz="20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20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Zerua</a:t>
            </a:r>
            <a:r>
              <a:rPr lang="it-IT" sz="20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20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eta</a:t>
            </a:r>
            <a:r>
              <a:rPr lang="it-IT" sz="20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20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Gaueko</a:t>
            </a:r>
            <a:r>
              <a:rPr lang="it-IT" sz="20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20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Ingurumena</a:t>
            </a:r>
            <a:r>
              <a:rPr lang="it-IT" sz="20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20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Babesteko</a:t>
            </a:r>
            <a:r>
              <a:rPr lang="it-IT" sz="20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20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Elkarte</a:t>
            </a:r>
            <a:r>
              <a:rPr lang="it-IT" sz="20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20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Nazionaleko</a:t>
            </a:r>
            <a:r>
              <a:rPr lang="it-IT" sz="20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20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solaskidearekin</a:t>
            </a:r>
            <a:r>
              <a:rPr lang="it-IT" sz="2000"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2000" kern="1200" dirty="0">
                <a:solidFill>
                  <a:srgbClr val="000000"/>
                </a:solidFill>
                <a:effectLst/>
                <a:latin typeface="Times" panose="02020603050405020304" pitchFamily="18" charset="0"/>
                <a:ea typeface="Times New Roman" panose="02020603050405020304" pitchFamily="18" charset="0"/>
                <a:cs typeface="Times" panose="02020603050405020304" pitchFamily="18" charset="0"/>
              </a:rPr>
              <a:t/>
            </a:r>
            <a:br>
              <a:rPr lang="it-IT" sz="2000" kern="1200" dirty="0">
                <a:solidFill>
                  <a:srgbClr val="000000"/>
                </a:solidFill>
                <a:effectLst/>
                <a:latin typeface="Times" panose="02020603050405020304" pitchFamily="18" charset="0"/>
                <a:ea typeface="Times New Roman" panose="02020603050405020304" pitchFamily="18" charset="0"/>
                <a:cs typeface="Times" panose="02020603050405020304" pitchFamily="18" charset="0"/>
              </a:rPr>
            </a:br>
            <a:endParaRPr lang="fr-FR" sz="2000" dirty="0">
              <a:latin typeface="Times" panose="02020603050405020304" pitchFamily="18" charset="0"/>
              <a:cs typeface="Times" panose="02020603050405020304" pitchFamily="18" charset="0"/>
            </a:endParaRPr>
          </a:p>
        </p:txBody>
      </p:sp>
      <p:sp>
        <p:nvSpPr>
          <p:cNvPr id="56" name="ZoneTexte 55">
            <a:extLst>
              <a:ext uri="{FF2B5EF4-FFF2-40B4-BE49-F238E27FC236}">
                <a16:creationId xmlns:a16="http://schemas.microsoft.com/office/drawing/2014/main" xmlns="" id="{39E79385-C62A-1C22-1FFC-3BDF84846EFC}"/>
              </a:ext>
            </a:extLst>
          </p:cNvPr>
          <p:cNvSpPr txBox="1"/>
          <p:nvPr/>
        </p:nvSpPr>
        <p:spPr>
          <a:xfrm>
            <a:off x="363034" y="11850881"/>
            <a:ext cx="10091603" cy="1486561"/>
          </a:xfrm>
          <a:prstGeom prst="rect">
            <a:avLst/>
          </a:prstGeom>
          <a:noFill/>
        </p:spPr>
        <p:txBody>
          <a:bodyPr wrap="square">
            <a:spAutoFit/>
          </a:bodyPr>
          <a:lstStyle/>
          <a:p>
            <a:pPr algn="just">
              <a:lnSpc>
                <a:spcPts val="2160"/>
              </a:lnSpc>
            </a:pPr>
            <a:r>
              <a:rPr lang="fr-FR" b="1" i="1" dirty="0">
                <a:solidFill>
                  <a:srgbClr val="3F2683"/>
                </a:solidFill>
                <a:latin typeface="Times" panose="02020603050405020304" pitchFamily="18" charset="0"/>
                <a:ea typeface="Times New Roman" panose="02020603050405020304" pitchFamily="18" charset="0"/>
                <a:cs typeface="Times" panose="02020603050405020304" pitchFamily="18" charset="0"/>
              </a:rPr>
              <a:t>Evènement organisé par la Commune de Hasparren en partenariat avec la Communauté d’Agglomération.</a:t>
            </a:r>
          </a:p>
          <a:p>
            <a:pPr algn="just">
              <a:lnSpc>
                <a:spcPts val="2160"/>
              </a:lnSpc>
            </a:pPr>
            <a:r>
              <a:rPr lang="fr-FR" sz="1800" b="1" i="1" dirty="0" err="1">
                <a:solidFill>
                  <a:srgbClr val="3F2683"/>
                </a:solidFill>
                <a:effectLst/>
                <a:latin typeface="Times" panose="02020603050405020304" pitchFamily="18" charset="0"/>
                <a:ea typeface="Calibri" panose="020F0502020204030204" pitchFamily="34" charset="0"/>
              </a:rPr>
              <a:t>Hazparneko</a:t>
            </a:r>
            <a:r>
              <a:rPr lang="fr-FR" sz="1800" b="1" i="1" dirty="0">
                <a:solidFill>
                  <a:srgbClr val="3F2683"/>
                </a:solidFill>
                <a:effectLst/>
                <a:latin typeface="Times" panose="02020603050405020304" pitchFamily="18" charset="0"/>
                <a:ea typeface="Calibri" panose="020F0502020204030204" pitchFamily="34" charset="0"/>
              </a:rPr>
              <a:t> Herriko </a:t>
            </a:r>
            <a:r>
              <a:rPr lang="fr-FR" sz="1800" b="1" i="1" dirty="0" err="1">
                <a:solidFill>
                  <a:srgbClr val="3F2683"/>
                </a:solidFill>
                <a:effectLst/>
                <a:latin typeface="Times" panose="02020603050405020304" pitchFamily="18" charset="0"/>
                <a:ea typeface="Calibri" panose="020F0502020204030204" pitchFamily="34" charset="0"/>
              </a:rPr>
              <a:t>Etxeak</a:t>
            </a:r>
            <a:r>
              <a:rPr lang="fr-FR" sz="1800" b="1" i="1" dirty="0">
                <a:solidFill>
                  <a:srgbClr val="3F2683"/>
                </a:solidFill>
                <a:effectLst/>
                <a:latin typeface="Times" panose="02020603050405020304" pitchFamily="18" charset="0"/>
                <a:ea typeface="Calibri" panose="020F0502020204030204" pitchFamily="34" charset="0"/>
              </a:rPr>
              <a:t> </a:t>
            </a:r>
            <a:r>
              <a:rPr lang="fr-FR" sz="1800" b="1" i="1" dirty="0" err="1">
                <a:solidFill>
                  <a:srgbClr val="3F2683"/>
                </a:solidFill>
                <a:effectLst/>
                <a:latin typeface="Times" panose="02020603050405020304" pitchFamily="18" charset="0"/>
                <a:ea typeface="Calibri" panose="020F0502020204030204" pitchFamily="34" charset="0"/>
              </a:rPr>
              <a:t>Euskal</a:t>
            </a:r>
            <a:r>
              <a:rPr lang="fr-FR" sz="1800" b="1" i="1" dirty="0">
                <a:solidFill>
                  <a:srgbClr val="3F2683"/>
                </a:solidFill>
                <a:effectLst/>
                <a:latin typeface="Times" panose="02020603050405020304" pitchFamily="18" charset="0"/>
                <a:ea typeface="Calibri" panose="020F0502020204030204" pitchFamily="34" charset="0"/>
              </a:rPr>
              <a:t> </a:t>
            </a:r>
            <a:r>
              <a:rPr lang="fr-FR" sz="1800" b="1" i="1" dirty="0" err="1">
                <a:solidFill>
                  <a:srgbClr val="3F2683"/>
                </a:solidFill>
                <a:effectLst/>
                <a:latin typeface="Times" panose="02020603050405020304" pitchFamily="18" charset="0"/>
                <a:ea typeface="Calibri" panose="020F0502020204030204" pitchFamily="34" charset="0"/>
              </a:rPr>
              <a:t>Elkargoarekin</a:t>
            </a:r>
            <a:r>
              <a:rPr lang="fr-FR" sz="1800" b="1" i="1" dirty="0">
                <a:solidFill>
                  <a:srgbClr val="3F2683"/>
                </a:solidFill>
                <a:effectLst/>
                <a:latin typeface="Times" panose="02020603050405020304" pitchFamily="18" charset="0"/>
                <a:ea typeface="Calibri" panose="020F0502020204030204" pitchFamily="34" charset="0"/>
              </a:rPr>
              <a:t> </a:t>
            </a:r>
            <a:r>
              <a:rPr lang="fr-FR" sz="1800" b="1" i="1" dirty="0" err="1">
                <a:solidFill>
                  <a:srgbClr val="3F2683"/>
                </a:solidFill>
                <a:effectLst/>
                <a:latin typeface="Times" panose="02020603050405020304" pitchFamily="18" charset="0"/>
                <a:ea typeface="Calibri" panose="020F0502020204030204" pitchFamily="34" charset="0"/>
              </a:rPr>
              <a:t>lankidetzan</a:t>
            </a:r>
            <a:r>
              <a:rPr lang="fr-FR" sz="1800" b="1" i="1" dirty="0">
                <a:solidFill>
                  <a:srgbClr val="3F2683"/>
                </a:solidFill>
                <a:effectLst/>
                <a:latin typeface="Times" panose="02020603050405020304" pitchFamily="18" charset="0"/>
                <a:ea typeface="Calibri" panose="020F0502020204030204" pitchFamily="34" charset="0"/>
              </a:rPr>
              <a:t> </a:t>
            </a:r>
            <a:r>
              <a:rPr lang="fr-FR" sz="1800" b="1" i="1" dirty="0" err="1">
                <a:solidFill>
                  <a:srgbClr val="3F2683"/>
                </a:solidFill>
                <a:effectLst/>
                <a:latin typeface="Times" panose="02020603050405020304" pitchFamily="18" charset="0"/>
                <a:ea typeface="Calibri" panose="020F0502020204030204" pitchFamily="34" charset="0"/>
              </a:rPr>
              <a:t>antulaturiko</a:t>
            </a:r>
            <a:r>
              <a:rPr lang="fr-FR" sz="1800" b="1" i="1" dirty="0">
                <a:solidFill>
                  <a:srgbClr val="3F2683"/>
                </a:solidFill>
                <a:effectLst/>
                <a:latin typeface="Times" panose="02020603050405020304" pitchFamily="18" charset="0"/>
                <a:ea typeface="Calibri" panose="020F0502020204030204" pitchFamily="34" charset="0"/>
              </a:rPr>
              <a:t> </a:t>
            </a:r>
            <a:r>
              <a:rPr lang="fr-FR" sz="1800" b="1" i="1" dirty="0" err="1">
                <a:solidFill>
                  <a:srgbClr val="3F2683"/>
                </a:solidFill>
                <a:effectLst/>
                <a:latin typeface="Times" panose="02020603050405020304" pitchFamily="18" charset="0"/>
                <a:ea typeface="Calibri" panose="020F0502020204030204" pitchFamily="34" charset="0"/>
              </a:rPr>
              <a:t>ekitaldia</a:t>
            </a:r>
            <a:r>
              <a:rPr lang="fr-FR" sz="1800" b="1" i="1" dirty="0">
                <a:solidFill>
                  <a:srgbClr val="000000"/>
                </a:solidFill>
                <a:effectLst/>
                <a:latin typeface="Times" panose="02020603050405020304" pitchFamily="18" charset="0"/>
                <a:ea typeface="Calibri" panose="020F0502020204030204" pitchFamily="34" charset="0"/>
              </a:rPr>
              <a:t>.</a:t>
            </a:r>
            <a:endParaRPr lang="fr-FR" sz="1800" b="1" dirty="0">
              <a:effectLst/>
              <a:latin typeface="Calibri" panose="020F0502020204030204" pitchFamily="34" charset="0"/>
              <a:ea typeface="Calibri" panose="020F0502020204030204" pitchFamily="34" charset="0"/>
            </a:endParaRPr>
          </a:p>
          <a:p>
            <a:pPr algn="just">
              <a:lnSpc>
                <a:spcPts val="2160"/>
              </a:lnSpc>
            </a:pPr>
            <a:endParaRPr lang="fr-FR" sz="1800" i="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endParaRPr>
          </a:p>
          <a:p>
            <a:pPr algn="just">
              <a:lnSpc>
                <a:spcPts val="2160"/>
              </a:lnSpc>
            </a:pPr>
            <a:r>
              <a:rPr lang="fr-FR" sz="1800" b="1" i="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Informations / </a:t>
            </a:r>
            <a:r>
              <a:rPr lang="it-IT" b="1" i="1" dirty="0" err="1">
                <a:solidFill>
                  <a:srgbClr val="3F2683"/>
                </a:solidFill>
                <a:latin typeface="Times" panose="02020603050405020304" pitchFamily="18" charset="0"/>
                <a:ea typeface="Times New Roman" panose="02020603050405020304" pitchFamily="18" charset="0"/>
                <a:cs typeface="Times" panose="02020603050405020304" pitchFamily="18" charset="0"/>
              </a:rPr>
              <a:t>Xehetasunak</a:t>
            </a:r>
            <a:r>
              <a:rPr lang="it-IT" b="1" i="1" dirty="0">
                <a:solidFill>
                  <a:srgbClr val="3F2683"/>
                </a:solidFill>
                <a:latin typeface="Times" panose="02020603050405020304" pitchFamily="18" charset="0"/>
                <a:ea typeface="Times New Roman" panose="02020603050405020304" pitchFamily="18" charset="0"/>
                <a:cs typeface="Times" panose="02020603050405020304" pitchFamily="18" charset="0"/>
              </a:rPr>
              <a:t>: </a:t>
            </a:r>
            <a:r>
              <a:rPr lang="fr-FR" sz="1800" b="1" i="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www.hasparren.fr</a:t>
            </a:r>
            <a:endParaRPr lang="fr-FR" sz="1600" b="1" dirty="0">
              <a:solidFill>
                <a:srgbClr val="3F2683"/>
              </a:solidFill>
              <a:effectLst/>
              <a:latin typeface="Times" panose="02020603050405020304" pitchFamily="18" charset="0"/>
              <a:ea typeface="Calibri" panose="020F0502020204030204" pitchFamily="34" charset="0"/>
              <a:cs typeface="Times" panose="02020603050405020304" pitchFamily="18" charset="0"/>
            </a:endParaRPr>
          </a:p>
        </p:txBody>
      </p:sp>
      <p:cxnSp>
        <p:nvCxnSpPr>
          <p:cNvPr id="23" name="Connecteur droit 22">
            <a:extLst>
              <a:ext uri="{FF2B5EF4-FFF2-40B4-BE49-F238E27FC236}">
                <a16:creationId xmlns:a16="http://schemas.microsoft.com/office/drawing/2014/main" xmlns="" id="{80CCA5A0-12EE-F209-829F-30B4F2F0CAEB}"/>
              </a:ext>
            </a:extLst>
          </p:cNvPr>
          <p:cNvCxnSpPr>
            <a:cxnSpLocks/>
          </p:cNvCxnSpPr>
          <p:nvPr/>
        </p:nvCxnSpPr>
        <p:spPr>
          <a:xfrm flipH="1">
            <a:off x="230657" y="12912369"/>
            <a:ext cx="10223981" cy="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22169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21EAB5E8-5B55-9E31-FE00-E1D5F843004B}"/>
              </a:ext>
            </a:extLst>
          </p:cNvPr>
          <p:cNvPicPr>
            <a:picLocks noChangeAspect="1"/>
          </p:cNvPicPr>
          <p:nvPr/>
        </p:nvPicPr>
        <p:blipFill>
          <a:blip r:embed="rId2"/>
          <a:stretch>
            <a:fillRect/>
          </a:stretch>
        </p:blipFill>
        <p:spPr>
          <a:xfrm>
            <a:off x="115252" y="-1514"/>
            <a:ext cx="10686257" cy="15120864"/>
          </a:xfrm>
          <a:prstGeom prst="rect">
            <a:avLst/>
          </a:prstGeom>
        </p:spPr>
      </p:pic>
      <p:cxnSp>
        <p:nvCxnSpPr>
          <p:cNvPr id="7" name="Connecteur droit 6">
            <a:extLst>
              <a:ext uri="{FF2B5EF4-FFF2-40B4-BE49-F238E27FC236}">
                <a16:creationId xmlns:a16="http://schemas.microsoft.com/office/drawing/2014/main" xmlns="" id="{0FE3FADD-7ECD-1B47-5719-941EA39946F4}"/>
              </a:ext>
            </a:extLst>
          </p:cNvPr>
          <p:cNvCxnSpPr>
            <a:cxnSpLocks/>
          </p:cNvCxnSpPr>
          <p:nvPr/>
        </p:nvCxnSpPr>
        <p:spPr>
          <a:xfrm>
            <a:off x="6274530" y="5590199"/>
            <a:ext cx="0" cy="2105003"/>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xmlns="" id="{8C93C633-8E22-437F-4EC3-E00F83984E1A}"/>
              </a:ext>
            </a:extLst>
          </p:cNvPr>
          <p:cNvSpPr txBox="1"/>
          <p:nvPr/>
        </p:nvSpPr>
        <p:spPr>
          <a:xfrm>
            <a:off x="365162" y="5590199"/>
            <a:ext cx="5615238" cy="983283"/>
          </a:xfrm>
          <a:prstGeom prst="rect">
            <a:avLst/>
          </a:prstGeom>
          <a:noFill/>
        </p:spPr>
        <p:txBody>
          <a:bodyPr wrap="square" rtlCol="0" anchor="ctr">
            <a:spAutoFit/>
          </a:bodyPr>
          <a:lstStyle/>
          <a:p>
            <a:pPr>
              <a:lnSpc>
                <a:spcPct val="107000"/>
              </a:lnSpc>
              <a:spcBef>
                <a:spcPts val="200"/>
              </a:spcBef>
              <a:spcAft>
                <a:spcPts val="800"/>
              </a:spcAft>
            </a:pPr>
            <a:r>
              <a:rPr lang="fr-FR" sz="2800" b="1" dirty="0">
                <a:solidFill>
                  <a:srgbClr val="3F2683"/>
                </a:solidFill>
                <a:effectLst/>
                <a:latin typeface="Times" panose="02020603050405020304" pitchFamily="18" charset="0"/>
                <a:ea typeface="Malgun Gothic Semilight" panose="020B0502040204020203" pitchFamily="34" charset="-128"/>
                <a:cs typeface="Times" panose="02020603050405020304" pitchFamily="18" charset="0"/>
              </a:rPr>
              <a:t>La réhabilitation de l'ancienne carrière d'Ayherre</a:t>
            </a:r>
            <a:endParaRPr lang="fr-FR" sz="2800" dirty="0">
              <a:solidFill>
                <a:srgbClr val="3F2683"/>
              </a:solidFill>
              <a:effectLst/>
              <a:latin typeface="Times" panose="02020603050405020304" pitchFamily="18" charset="0"/>
              <a:ea typeface="Calibri" panose="020F0502020204030204" pitchFamily="34" charset="0"/>
              <a:cs typeface="Times" panose="02020603050405020304" pitchFamily="18" charset="0"/>
            </a:endParaRPr>
          </a:p>
        </p:txBody>
      </p:sp>
      <p:sp>
        <p:nvSpPr>
          <p:cNvPr id="10" name="ZoneTexte 9">
            <a:extLst>
              <a:ext uri="{FF2B5EF4-FFF2-40B4-BE49-F238E27FC236}">
                <a16:creationId xmlns:a16="http://schemas.microsoft.com/office/drawing/2014/main" xmlns="" id="{67482BEC-4952-90B5-862F-1B98CF04677F}"/>
              </a:ext>
            </a:extLst>
          </p:cNvPr>
          <p:cNvSpPr txBox="1"/>
          <p:nvPr/>
        </p:nvSpPr>
        <p:spPr>
          <a:xfrm>
            <a:off x="6524409" y="5857532"/>
            <a:ext cx="3911594" cy="830997"/>
          </a:xfrm>
          <a:prstGeom prst="rect">
            <a:avLst/>
          </a:prstGeom>
          <a:noFill/>
        </p:spPr>
        <p:txBody>
          <a:bodyPr wrap="square" rtlCol="0" anchor="ctr">
            <a:spAutoFit/>
          </a:bodyPr>
          <a:lstStyle/>
          <a:p>
            <a:r>
              <a:rPr lang="fr-FR" sz="4800" b="1" dirty="0">
                <a:solidFill>
                  <a:srgbClr val="3F2683"/>
                </a:solidFill>
                <a:latin typeface="Times" pitchFamily="2" charset="0"/>
              </a:rPr>
              <a:t>Hasparren</a:t>
            </a:r>
          </a:p>
        </p:txBody>
      </p:sp>
      <p:cxnSp>
        <p:nvCxnSpPr>
          <p:cNvPr id="15" name="Connecteur droit 14">
            <a:extLst>
              <a:ext uri="{FF2B5EF4-FFF2-40B4-BE49-F238E27FC236}">
                <a16:creationId xmlns:a16="http://schemas.microsoft.com/office/drawing/2014/main" xmlns="" id="{C7F9C66A-FFC5-08A7-9807-2577C20BF8A8}"/>
              </a:ext>
            </a:extLst>
          </p:cNvPr>
          <p:cNvCxnSpPr>
            <a:cxnSpLocks/>
          </p:cNvCxnSpPr>
          <p:nvPr/>
        </p:nvCxnSpPr>
        <p:spPr>
          <a:xfrm flipH="1">
            <a:off x="467361" y="12191116"/>
            <a:ext cx="10109200" cy="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xmlns="" id="{FDE1CE0B-EE9C-A758-A46B-9CAD100B1B02}"/>
              </a:ext>
            </a:extLst>
          </p:cNvPr>
          <p:cNvSpPr txBox="1"/>
          <p:nvPr/>
        </p:nvSpPr>
        <p:spPr>
          <a:xfrm>
            <a:off x="425466" y="9060701"/>
            <a:ext cx="4878546" cy="3476016"/>
          </a:xfrm>
          <a:prstGeom prst="rect">
            <a:avLst/>
          </a:prstGeom>
          <a:noFill/>
        </p:spPr>
        <p:txBody>
          <a:bodyPr wrap="square" rtlCol="0" anchor="ctr">
            <a:spAutoFit/>
          </a:bodyPr>
          <a:lstStyle/>
          <a:p>
            <a:pPr algn="just">
              <a:lnSpc>
                <a:spcPct val="107000"/>
              </a:lnSpc>
              <a:spcAft>
                <a:spcPts val="800"/>
              </a:spcAft>
            </a:pPr>
            <a:r>
              <a:rPr lang="fr-FR" sz="17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Réflexion sur l'avenir de ce site réhabilité pour relancer une dynamique collective et que la population locale puisse s'en emparer. Animation proposée par l'AUDAP (Photomontage, Maquette, Mise en situation) afin d'obtenir un ou plusieurs scénarios du devenir du site.</a:t>
            </a:r>
            <a:endParaRPr lang="fr-FR" sz="1700" b="1" dirty="0">
              <a:solidFill>
                <a:srgbClr val="3F2683"/>
              </a:solidFill>
              <a:effectLst/>
              <a:latin typeface="Times" panose="02020603050405020304" pitchFamily="18" charset="0"/>
              <a:ea typeface="Calibri" panose="020F0502020204030204" pitchFamily="34" charset="0"/>
              <a:cs typeface="Times" panose="02020603050405020304" pitchFamily="18" charset="0"/>
            </a:endParaRPr>
          </a:p>
          <a:p>
            <a:pPr algn="just">
              <a:lnSpc>
                <a:spcPct val="107000"/>
              </a:lnSpc>
              <a:spcAft>
                <a:spcPts val="800"/>
              </a:spcAft>
            </a:pPr>
            <a:r>
              <a:rPr lang="fr-FR" sz="1700" b="1" i="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15h : animations réservés aux scolaires (partenariat avec le lycée Armand David) / 18h : ouvert à tous.</a:t>
            </a:r>
          </a:p>
          <a:p>
            <a:pPr algn="just">
              <a:lnSpc>
                <a:spcPct val="107000"/>
              </a:lnSpc>
              <a:spcAft>
                <a:spcPts val="800"/>
              </a:spcAft>
            </a:pPr>
            <a:r>
              <a:rPr lang="fr-FR" sz="1700" b="1" i="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En cas de mauvais temps, repli à la Maison pour tous. </a:t>
            </a:r>
            <a:endParaRPr lang="fr-FR" sz="1700" b="1" dirty="0">
              <a:solidFill>
                <a:srgbClr val="3F2683"/>
              </a:solidFill>
              <a:effectLst/>
              <a:latin typeface="Times" panose="02020603050405020304" pitchFamily="18" charset="0"/>
              <a:ea typeface="Calibri" panose="020F0502020204030204" pitchFamily="34" charset="0"/>
              <a:cs typeface="Times" panose="02020603050405020304" pitchFamily="18" charset="0"/>
            </a:endParaRPr>
          </a:p>
          <a:p>
            <a:pPr algn="just">
              <a:lnSpc>
                <a:spcPct val="107000"/>
              </a:lnSpc>
              <a:spcAft>
                <a:spcPts val="800"/>
              </a:spcAft>
            </a:pPr>
            <a:endParaRPr lang="fr-FR" sz="1800" b="1" dirty="0">
              <a:solidFill>
                <a:srgbClr val="3F2683"/>
              </a:solidFill>
              <a:effectLst/>
              <a:latin typeface="Times" panose="02020603050405020304" pitchFamily="18" charset="0"/>
              <a:ea typeface="Calibri" panose="020F0502020204030204" pitchFamily="34" charset="0"/>
              <a:cs typeface="Times" panose="02020603050405020304" pitchFamily="18" charset="0"/>
            </a:endParaRPr>
          </a:p>
        </p:txBody>
      </p:sp>
      <p:cxnSp>
        <p:nvCxnSpPr>
          <p:cNvPr id="17" name="Connecteur droit 16">
            <a:extLst>
              <a:ext uri="{FF2B5EF4-FFF2-40B4-BE49-F238E27FC236}">
                <a16:creationId xmlns:a16="http://schemas.microsoft.com/office/drawing/2014/main" xmlns="" id="{A2258727-F946-8250-EFF3-8C449917647A}"/>
              </a:ext>
            </a:extLst>
          </p:cNvPr>
          <p:cNvCxnSpPr>
            <a:cxnSpLocks/>
          </p:cNvCxnSpPr>
          <p:nvPr/>
        </p:nvCxnSpPr>
        <p:spPr>
          <a:xfrm>
            <a:off x="3718817" y="7925906"/>
            <a:ext cx="0" cy="855414"/>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xmlns="" id="{37292614-0DED-BC51-B549-435D14A05FE4}"/>
              </a:ext>
            </a:extLst>
          </p:cNvPr>
          <p:cNvSpPr txBox="1"/>
          <p:nvPr/>
        </p:nvSpPr>
        <p:spPr>
          <a:xfrm>
            <a:off x="620765" y="7952396"/>
            <a:ext cx="3098052" cy="707886"/>
          </a:xfrm>
          <a:prstGeom prst="rect">
            <a:avLst/>
          </a:prstGeom>
          <a:noFill/>
        </p:spPr>
        <p:txBody>
          <a:bodyPr wrap="square" rtlCol="0" anchor="ctr">
            <a:spAutoFit/>
          </a:bodyPr>
          <a:lstStyle/>
          <a:p>
            <a:r>
              <a:rPr lang="fr-FR" sz="4000" b="1" dirty="0">
                <a:solidFill>
                  <a:srgbClr val="3F2683"/>
                </a:solidFill>
                <a:latin typeface="Times" pitchFamily="2" charset="0"/>
              </a:rPr>
              <a:t>13 oct.  </a:t>
            </a:r>
            <a:r>
              <a:rPr lang="fr-FR" sz="4000" b="1" dirty="0" err="1">
                <a:solidFill>
                  <a:srgbClr val="3F2683"/>
                </a:solidFill>
                <a:latin typeface="Times" pitchFamily="2" charset="0"/>
              </a:rPr>
              <a:t>urria</a:t>
            </a:r>
            <a:endParaRPr lang="fr-FR" sz="4000" dirty="0">
              <a:solidFill>
                <a:srgbClr val="3F2683"/>
              </a:solidFill>
              <a:latin typeface="Times" pitchFamily="2" charset="0"/>
            </a:endParaRPr>
          </a:p>
        </p:txBody>
      </p:sp>
      <p:sp>
        <p:nvSpPr>
          <p:cNvPr id="22" name="ZoneTexte 21">
            <a:extLst>
              <a:ext uri="{FF2B5EF4-FFF2-40B4-BE49-F238E27FC236}">
                <a16:creationId xmlns:a16="http://schemas.microsoft.com/office/drawing/2014/main" xmlns="" id="{058C1336-3807-52D7-6B9B-799BBEA021C2}"/>
              </a:ext>
            </a:extLst>
          </p:cNvPr>
          <p:cNvSpPr txBox="1"/>
          <p:nvPr/>
        </p:nvSpPr>
        <p:spPr>
          <a:xfrm>
            <a:off x="5679621" y="8046818"/>
            <a:ext cx="2280756" cy="665118"/>
          </a:xfrm>
          <a:prstGeom prst="rect">
            <a:avLst/>
          </a:prstGeom>
          <a:noFill/>
        </p:spPr>
        <p:txBody>
          <a:bodyPr wrap="square" rtlCol="0" anchor="ctr">
            <a:spAutoFit/>
          </a:bodyPr>
          <a:lstStyle/>
          <a:p>
            <a:pPr algn="just">
              <a:lnSpc>
                <a:spcPct val="107000"/>
              </a:lnSpc>
              <a:spcAft>
                <a:spcPts val="800"/>
              </a:spcAft>
            </a:pPr>
            <a:r>
              <a:rPr lang="fr-FR"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Visite de site – Action de sensibilisation</a:t>
            </a:r>
            <a:endParaRPr lang="fr-FR" b="1" dirty="0">
              <a:solidFill>
                <a:srgbClr val="3F2683"/>
              </a:solidFill>
              <a:effectLst/>
              <a:latin typeface="Times" panose="02020603050405020304" pitchFamily="18" charset="0"/>
              <a:ea typeface="Calibri" panose="020F0502020204030204" pitchFamily="34" charset="0"/>
              <a:cs typeface="Times" panose="02020603050405020304" pitchFamily="18" charset="0"/>
            </a:endParaRPr>
          </a:p>
        </p:txBody>
      </p:sp>
      <p:cxnSp>
        <p:nvCxnSpPr>
          <p:cNvPr id="4" name="Connecteur droit 3">
            <a:extLst>
              <a:ext uri="{FF2B5EF4-FFF2-40B4-BE49-F238E27FC236}">
                <a16:creationId xmlns:a16="http://schemas.microsoft.com/office/drawing/2014/main" xmlns="" id="{9E5E9E93-0399-FCBA-E924-96ECC9407135}"/>
              </a:ext>
            </a:extLst>
          </p:cNvPr>
          <p:cNvCxnSpPr>
            <a:cxnSpLocks/>
          </p:cNvCxnSpPr>
          <p:nvPr/>
        </p:nvCxnSpPr>
        <p:spPr>
          <a:xfrm flipH="1">
            <a:off x="425466" y="5464923"/>
            <a:ext cx="10223981" cy="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39FD49C6-6CC6-3371-BE02-7493ED2016D6}"/>
              </a:ext>
            </a:extLst>
          </p:cNvPr>
          <p:cNvCxnSpPr>
            <a:cxnSpLocks/>
          </p:cNvCxnSpPr>
          <p:nvPr/>
        </p:nvCxnSpPr>
        <p:spPr>
          <a:xfrm flipH="1">
            <a:off x="415285" y="6688230"/>
            <a:ext cx="5859245" cy="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xmlns="" id="{C4227363-E9E4-6E4C-1430-934772E18AA3}"/>
              </a:ext>
            </a:extLst>
          </p:cNvPr>
          <p:cNvSpPr txBox="1"/>
          <p:nvPr/>
        </p:nvSpPr>
        <p:spPr>
          <a:xfrm>
            <a:off x="415285" y="6711919"/>
            <a:ext cx="5629153" cy="983283"/>
          </a:xfrm>
          <a:prstGeom prst="rect">
            <a:avLst/>
          </a:prstGeom>
          <a:noFill/>
        </p:spPr>
        <p:txBody>
          <a:bodyPr wrap="square" rtlCol="0" anchor="ctr">
            <a:spAutoFit/>
          </a:bodyPr>
          <a:lstStyle/>
          <a:p>
            <a:pPr>
              <a:lnSpc>
                <a:spcPct val="107000"/>
              </a:lnSpc>
              <a:spcBef>
                <a:spcPts val="200"/>
              </a:spcBef>
              <a:spcAft>
                <a:spcPts val="800"/>
              </a:spcAft>
            </a:pPr>
            <a:r>
              <a:rPr lang="it-IT" sz="2800" b="1" dirty="0" err="1">
                <a:solidFill>
                  <a:srgbClr val="3F2683"/>
                </a:solidFill>
                <a:effectLst/>
                <a:latin typeface="Times" panose="02020603050405020304" pitchFamily="18" charset="0"/>
                <a:ea typeface="Malgun Gothic Semilight" panose="020B0502040204020203" pitchFamily="34" charset="-128"/>
                <a:cs typeface="Times" panose="02020603050405020304" pitchFamily="18" charset="0"/>
              </a:rPr>
              <a:t>Aiherrako</a:t>
            </a:r>
            <a:r>
              <a:rPr lang="it-IT" sz="2800" b="1" dirty="0">
                <a:solidFill>
                  <a:srgbClr val="3F2683"/>
                </a:solidFill>
                <a:effectLst/>
                <a:latin typeface="Times" panose="02020603050405020304" pitchFamily="18" charset="0"/>
                <a:ea typeface="Malgun Gothic Semilight" panose="020B0502040204020203" pitchFamily="34" charset="-128"/>
                <a:cs typeface="Times" panose="02020603050405020304" pitchFamily="18" charset="0"/>
              </a:rPr>
              <a:t> </a:t>
            </a:r>
            <a:r>
              <a:rPr lang="it-IT" sz="2800" b="1" dirty="0" err="1">
                <a:solidFill>
                  <a:srgbClr val="3F2683"/>
                </a:solidFill>
                <a:effectLst/>
                <a:latin typeface="Times" panose="02020603050405020304" pitchFamily="18" charset="0"/>
                <a:ea typeface="Malgun Gothic Semilight" panose="020B0502040204020203" pitchFamily="34" charset="-128"/>
                <a:cs typeface="Times" panose="02020603050405020304" pitchFamily="18" charset="0"/>
              </a:rPr>
              <a:t>harrobi</a:t>
            </a:r>
            <a:r>
              <a:rPr lang="it-IT" sz="2800" b="1" dirty="0">
                <a:solidFill>
                  <a:srgbClr val="3F2683"/>
                </a:solidFill>
                <a:effectLst/>
                <a:latin typeface="Times" panose="02020603050405020304" pitchFamily="18" charset="0"/>
                <a:ea typeface="Malgun Gothic Semilight" panose="020B0502040204020203" pitchFamily="34" charset="-128"/>
                <a:cs typeface="Times" panose="02020603050405020304" pitchFamily="18" charset="0"/>
              </a:rPr>
              <a:t> </a:t>
            </a:r>
            <a:r>
              <a:rPr lang="it-IT" sz="2800" b="1" dirty="0" err="1">
                <a:solidFill>
                  <a:srgbClr val="3F2683"/>
                </a:solidFill>
                <a:effectLst/>
                <a:latin typeface="Times" panose="02020603050405020304" pitchFamily="18" charset="0"/>
                <a:ea typeface="Malgun Gothic Semilight" panose="020B0502040204020203" pitchFamily="34" charset="-128"/>
                <a:cs typeface="Times" panose="02020603050405020304" pitchFamily="18" charset="0"/>
              </a:rPr>
              <a:t>ohiaren</a:t>
            </a:r>
            <a:r>
              <a:rPr lang="it-IT" sz="2800" b="1" dirty="0">
                <a:solidFill>
                  <a:srgbClr val="3F2683"/>
                </a:solidFill>
                <a:effectLst/>
                <a:latin typeface="Times" panose="02020603050405020304" pitchFamily="18" charset="0"/>
                <a:ea typeface="Malgun Gothic Semilight" panose="020B0502040204020203" pitchFamily="34" charset="-128"/>
                <a:cs typeface="Times" panose="02020603050405020304" pitchFamily="18" charset="0"/>
              </a:rPr>
              <a:t> </a:t>
            </a:r>
            <a:r>
              <a:rPr lang="it-IT" sz="2800" b="1" dirty="0" err="1">
                <a:solidFill>
                  <a:srgbClr val="3F2683"/>
                </a:solidFill>
                <a:effectLst/>
                <a:latin typeface="Times" panose="02020603050405020304" pitchFamily="18" charset="0"/>
                <a:ea typeface="Malgun Gothic Semilight" panose="020B0502040204020203" pitchFamily="34" charset="-128"/>
                <a:cs typeface="Times" panose="02020603050405020304" pitchFamily="18" charset="0"/>
              </a:rPr>
              <a:t>erreabilizatzea</a:t>
            </a:r>
            <a:endParaRPr lang="fr-FR" sz="2800" dirty="0">
              <a:solidFill>
                <a:srgbClr val="3F2683"/>
              </a:solidFill>
              <a:effectLst/>
              <a:latin typeface="Times" panose="02020603050405020304" pitchFamily="18" charset="0"/>
              <a:ea typeface="Calibri" panose="020F0502020204030204" pitchFamily="34" charset="0"/>
              <a:cs typeface="Times" panose="02020603050405020304" pitchFamily="18" charset="0"/>
            </a:endParaRPr>
          </a:p>
        </p:txBody>
      </p:sp>
      <p:cxnSp>
        <p:nvCxnSpPr>
          <p:cNvPr id="24" name="Connecteur droit 23">
            <a:extLst>
              <a:ext uri="{FF2B5EF4-FFF2-40B4-BE49-F238E27FC236}">
                <a16:creationId xmlns:a16="http://schemas.microsoft.com/office/drawing/2014/main" xmlns="" id="{236574B0-BDB3-EBFB-FB2A-F374D16C14FD}"/>
              </a:ext>
            </a:extLst>
          </p:cNvPr>
          <p:cNvCxnSpPr>
            <a:cxnSpLocks/>
          </p:cNvCxnSpPr>
          <p:nvPr/>
        </p:nvCxnSpPr>
        <p:spPr>
          <a:xfrm flipH="1">
            <a:off x="425466" y="7695202"/>
            <a:ext cx="10223981" cy="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xmlns="" id="{61E1F950-A74C-729A-F803-94D11B10695A}"/>
              </a:ext>
            </a:extLst>
          </p:cNvPr>
          <p:cNvSpPr txBox="1"/>
          <p:nvPr/>
        </p:nvSpPr>
        <p:spPr>
          <a:xfrm>
            <a:off x="6565641" y="6584821"/>
            <a:ext cx="3911594" cy="830997"/>
          </a:xfrm>
          <a:prstGeom prst="rect">
            <a:avLst/>
          </a:prstGeom>
          <a:noFill/>
        </p:spPr>
        <p:txBody>
          <a:bodyPr wrap="square" rtlCol="0" anchor="ctr">
            <a:spAutoFit/>
          </a:bodyPr>
          <a:lstStyle/>
          <a:p>
            <a:r>
              <a:rPr lang="fr-FR" sz="4800" dirty="0" err="1">
                <a:solidFill>
                  <a:srgbClr val="3F2683"/>
                </a:solidFill>
                <a:latin typeface="Times" pitchFamily="2" charset="0"/>
              </a:rPr>
              <a:t>Hazparne</a:t>
            </a:r>
            <a:endParaRPr lang="fr-FR" sz="4800" dirty="0">
              <a:solidFill>
                <a:srgbClr val="3F2683"/>
              </a:solidFill>
              <a:latin typeface="Times" pitchFamily="2" charset="0"/>
            </a:endParaRPr>
          </a:p>
        </p:txBody>
      </p:sp>
      <p:sp>
        <p:nvSpPr>
          <p:cNvPr id="27" name="ZoneTexte 26">
            <a:extLst>
              <a:ext uri="{FF2B5EF4-FFF2-40B4-BE49-F238E27FC236}">
                <a16:creationId xmlns:a16="http://schemas.microsoft.com/office/drawing/2014/main" xmlns="" id="{9837B26C-B532-3438-58CA-E8EE197F6303}"/>
              </a:ext>
            </a:extLst>
          </p:cNvPr>
          <p:cNvSpPr txBox="1"/>
          <p:nvPr/>
        </p:nvSpPr>
        <p:spPr>
          <a:xfrm>
            <a:off x="3772747" y="7964690"/>
            <a:ext cx="3115648" cy="754053"/>
          </a:xfrm>
          <a:prstGeom prst="rect">
            <a:avLst/>
          </a:prstGeom>
          <a:noFill/>
        </p:spPr>
        <p:txBody>
          <a:bodyPr wrap="square" rtlCol="0" anchor="ctr">
            <a:spAutoFit/>
          </a:bodyPr>
          <a:lstStyle/>
          <a:p>
            <a:r>
              <a:rPr lang="fr-FR" sz="4300" b="1" dirty="0">
                <a:solidFill>
                  <a:srgbClr val="3F2683"/>
                </a:solidFill>
                <a:latin typeface="Times" pitchFamily="2" charset="0"/>
              </a:rPr>
              <a:t>18:00</a:t>
            </a:r>
            <a:endParaRPr lang="fr-FR" sz="4300" dirty="0">
              <a:solidFill>
                <a:srgbClr val="3F2683"/>
              </a:solidFill>
              <a:latin typeface="Times" pitchFamily="2" charset="0"/>
            </a:endParaRPr>
          </a:p>
        </p:txBody>
      </p:sp>
      <p:cxnSp>
        <p:nvCxnSpPr>
          <p:cNvPr id="29" name="Connecteur droit 28">
            <a:extLst>
              <a:ext uri="{FF2B5EF4-FFF2-40B4-BE49-F238E27FC236}">
                <a16:creationId xmlns:a16="http://schemas.microsoft.com/office/drawing/2014/main" xmlns="" id="{DEC01743-820D-61CA-E752-E0BFA07A5763}"/>
              </a:ext>
            </a:extLst>
          </p:cNvPr>
          <p:cNvCxnSpPr>
            <a:cxnSpLocks/>
          </p:cNvCxnSpPr>
          <p:nvPr/>
        </p:nvCxnSpPr>
        <p:spPr>
          <a:xfrm>
            <a:off x="5537457" y="7925906"/>
            <a:ext cx="0" cy="855414"/>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xmlns="" id="{B6828336-C6C5-4343-309A-CFC3F8F703C3}"/>
              </a:ext>
            </a:extLst>
          </p:cNvPr>
          <p:cNvCxnSpPr>
            <a:cxnSpLocks/>
          </p:cNvCxnSpPr>
          <p:nvPr/>
        </p:nvCxnSpPr>
        <p:spPr>
          <a:xfrm>
            <a:off x="8135421" y="7858329"/>
            <a:ext cx="0" cy="989873"/>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xmlns="" id="{9AFB5E43-E805-A960-3675-6DF6525C32F4}"/>
              </a:ext>
            </a:extLst>
          </p:cNvPr>
          <p:cNvSpPr txBox="1"/>
          <p:nvPr/>
        </p:nvSpPr>
        <p:spPr>
          <a:xfrm>
            <a:off x="8257728" y="8009157"/>
            <a:ext cx="2381537" cy="665118"/>
          </a:xfrm>
          <a:prstGeom prst="rect">
            <a:avLst/>
          </a:prstGeom>
          <a:noFill/>
        </p:spPr>
        <p:txBody>
          <a:bodyPr wrap="square" rtlCol="0" anchor="ctr">
            <a:spAutoFit/>
          </a:bodyPr>
          <a:lstStyle/>
          <a:p>
            <a:pPr algn="just">
              <a:lnSpc>
                <a:spcPct val="107000"/>
              </a:lnSpc>
              <a:spcAft>
                <a:spcPts val="800"/>
              </a:spcAft>
            </a:pPr>
            <a:r>
              <a:rPr lang="it-IT" sz="18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Lekuaren</a:t>
            </a:r>
            <a:r>
              <a:rPr lang="it-IT" sz="18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8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bisitaldia</a:t>
            </a:r>
            <a:r>
              <a:rPr lang="it-IT" sz="18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 </a:t>
            </a:r>
            <a:r>
              <a:rPr lang="it-IT" sz="18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Sentsibilizazio</a:t>
            </a:r>
            <a:r>
              <a:rPr lang="it-IT" sz="18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8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ekintza</a:t>
            </a:r>
            <a:endParaRPr lang="fr-FR" sz="1800" b="1" dirty="0">
              <a:solidFill>
                <a:srgbClr val="3F2683"/>
              </a:solidFill>
              <a:effectLst/>
              <a:latin typeface="Times" panose="02020603050405020304" pitchFamily="18" charset="0"/>
              <a:ea typeface="Calibri" panose="020F0502020204030204" pitchFamily="34" charset="0"/>
              <a:cs typeface="Times" panose="02020603050405020304" pitchFamily="18" charset="0"/>
            </a:endParaRPr>
          </a:p>
        </p:txBody>
      </p:sp>
      <p:cxnSp>
        <p:nvCxnSpPr>
          <p:cNvPr id="32" name="Connecteur droit 31">
            <a:extLst>
              <a:ext uri="{FF2B5EF4-FFF2-40B4-BE49-F238E27FC236}">
                <a16:creationId xmlns:a16="http://schemas.microsoft.com/office/drawing/2014/main" xmlns="" id="{E4D24CDC-6D37-A7FB-FA3F-DD7A3683C853}"/>
              </a:ext>
            </a:extLst>
          </p:cNvPr>
          <p:cNvCxnSpPr>
            <a:cxnSpLocks/>
          </p:cNvCxnSpPr>
          <p:nvPr/>
        </p:nvCxnSpPr>
        <p:spPr>
          <a:xfrm flipH="1">
            <a:off x="425466" y="8904806"/>
            <a:ext cx="10223981" cy="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sp>
        <p:nvSpPr>
          <p:cNvPr id="33" name="ZoneTexte 32">
            <a:extLst>
              <a:ext uri="{FF2B5EF4-FFF2-40B4-BE49-F238E27FC236}">
                <a16:creationId xmlns:a16="http://schemas.microsoft.com/office/drawing/2014/main" xmlns="" id="{A387E54A-E368-2A8F-6070-5B20B88AF28E}"/>
              </a:ext>
            </a:extLst>
          </p:cNvPr>
          <p:cNvSpPr txBox="1"/>
          <p:nvPr/>
        </p:nvSpPr>
        <p:spPr>
          <a:xfrm>
            <a:off x="5521104" y="8958466"/>
            <a:ext cx="4878546" cy="3653372"/>
          </a:xfrm>
          <a:prstGeom prst="rect">
            <a:avLst/>
          </a:prstGeom>
          <a:noFill/>
        </p:spPr>
        <p:txBody>
          <a:bodyPr wrap="square" rtlCol="0" anchor="ctr">
            <a:spAutoFit/>
          </a:bodyPr>
          <a:lstStyle/>
          <a:p>
            <a:pPr algn="just">
              <a:lnSpc>
                <a:spcPct val="107000"/>
              </a:lnSpc>
              <a:spcAft>
                <a:spcPts val="800"/>
              </a:spcAft>
            </a:pPr>
            <a:r>
              <a:rPr lang="it-IT" sz="17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Leku</a:t>
            </a:r>
            <a:r>
              <a:rPr lang="it-IT" sz="17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7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erreabilitatu</a:t>
            </a:r>
            <a:r>
              <a:rPr lang="it-IT" sz="17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7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horren</a:t>
            </a:r>
            <a:r>
              <a:rPr lang="it-IT" sz="17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7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etorkizunari</a:t>
            </a:r>
            <a:r>
              <a:rPr lang="it-IT" sz="17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7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buruzko</a:t>
            </a:r>
            <a:r>
              <a:rPr lang="it-IT" sz="17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7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gogoeta</a:t>
            </a:r>
            <a:r>
              <a:rPr lang="it-IT" sz="17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7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dinamika</a:t>
            </a:r>
            <a:r>
              <a:rPr lang="it-IT" sz="17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7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kolektibo</a:t>
            </a:r>
            <a:r>
              <a:rPr lang="it-IT" sz="17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7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bat</a:t>
            </a:r>
            <a:r>
              <a:rPr lang="it-IT" sz="17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7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akuilatzeko</a:t>
            </a:r>
            <a:r>
              <a:rPr lang="it-IT" sz="17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7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eta</a:t>
            </a:r>
            <a:r>
              <a:rPr lang="it-IT" sz="17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7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tokiko</a:t>
            </a:r>
            <a:r>
              <a:rPr lang="it-IT" sz="17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7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biztanleek</a:t>
            </a:r>
            <a:r>
              <a:rPr lang="it-IT" sz="17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7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hura</a:t>
            </a:r>
            <a:r>
              <a:rPr lang="it-IT" sz="17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7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eskuratu</a:t>
            </a:r>
            <a:r>
              <a:rPr lang="it-IT" sz="17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7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ahal</a:t>
            </a:r>
            <a:r>
              <a:rPr lang="it-IT" sz="17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7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izateko</a:t>
            </a:r>
            <a:r>
              <a:rPr lang="it-IT" sz="17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7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AUDAPek</a:t>
            </a:r>
            <a:r>
              <a:rPr lang="it-IT" sz="17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7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proposaturiko</a:t>
            </a:r>
            <a:r>
              <a:rPr lang="it-IT" sz="17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7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animazioa</a:t>
            </a:r>
            <a:r>
              <a:rPr lang="it-IT" sz="17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7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fotomuntaketa</a:t>
            </a:r>
            <a:r>
              <a:rPr lang="it-IT" sz="17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7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maketa</a:t>
            </a:r>
            <a:r>
              <a:rPr lang="it-IT" sz="17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7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egoeran</a:t>
            </a:r>
            <a:r>
              <a:rPr lang="it-IT" sz="17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7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ezartzea</a:t>
            </a:r>
            <a:r>
              <a:rPr lang="it-IT" sz="17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7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gunearen</a:t>
            </a:r>
            <a:r>
              <a:rPr lang="it-IT" sz="17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7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bilakaeraren</a:t>
            </a:r>
            <a:r>
              <a:rPr lang="it-IT" sz="17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7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agertoki</a:t>
            </a:r>
            <a:r>
              <a:rPr lang="it-IT" sz="17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7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bat</a:t>
            </a:r>
            <a:r>
              <a:rPr lang="it-IT" sz="17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7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edo</a:t>
            </a:r>
            <a:r>
              <a:rPr lang="it-IT" sz="17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7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gehiago</a:t>
            </a:r>
            <a:r>
              <a:rPr lang="it-IT" sz="1700" b="1" dirty="0">
                <a:solidFill>
                  <a:srgbClr val="3F2683"/>
                </a:solidFill>
                <a:latin typeface="Times" panose="02020603050405020304" pitchFamily="18" charset="0"/>
                <a:ea typeface="Times New Roman" panose="02020603050405020304" pitchFamily="18" charset="0"/>
                <a:cs typeface="Times" panose="02020603050405020304" pitchFamily="18" charset="0"/>
              </a:rPr>
              <a:t> </a:t>
            </a:r>
            <a:r>
              <a:rPr lang="it-IT" sz="17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ukaiteko</a:t>
            </a:r>
            <a:r>
              <a:rPr lang="it-IT" sz="17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br>
              <a:rPr lang="it-IT" sz="17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br>
            <a:r>
              <a:rPr lang="it-IT" sz="1700" b="1" i="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15:00: </a:t>
            </a:r>
            <a:r>
              <a:rPr lang="it-IT" sz="1700" b="1" i="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animazioak</a:t>
            </a:r>
            <a:r>
              <a:rPr lang="it-IT" sz="1700" b="1" i="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700" b="1" i="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eskoletako</a:t>
            </a:r>
            <a:r>
              <a:rPr lang="it-IT" sz="1700" b="1" i="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700" b="1" i="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haurrentzat</a:t>
            </a:r>
            <a:r>
              <a:rPr lang="it-IT" sz="1700" b="1" i="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(Armand David </a:t>
            </a:r>
            <a:r>
              <a:rPr lang="it-IT" sz="1700" b="1" i="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lizeoarekin</a:t>
            </a:r>
            <a:r>
              <a:rPr lang="it-IT" sz="1700" b="1" i="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700" b="1" i="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partaidetzan</a:t>
            </a:r>
            <a:r>
              <a:rPr lang="it-IT" sz="1700" b="1" i="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 18:00etan: </a:t>
            </a:r>
            <a:r>
              <a:rPr lang="it-IT" sz="1700" b="1" i="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dener</a:t>
            </a:r>
            <a:r>
              <a:rPr lang="it-IT" sz="1700" b="1" i="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700" b="1" i="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irekia</a:t>
            </a:r>
            <a:r>
              <a:rPr lang="it-IT" sz="1700" b="1" i="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a:t>
            </a:r>
          </a:p>
          <a:p>
            <a:pPr algn="just">
              <a:lnSpc>
                <a:spcPct val="107000"/>
              </a:lnSpc>
              <a:spcAft>
                <a:spcPts val="800"/>
              </a:spcAft>
            </a:pPr>
            <a:r>
              <a:rPr lang="it-IT" sz="1700" b="1" i="1" dirty="0">
                <a:solidFill>
                  <a:srgbClr val="3F2683"/>
                </a:solidFill>
                <a:effectLst/>
                <a:latin typeface="Times" panose="02020603050405020304" pitchFamily="18" charset="0"/>
                <a:ea typeface="Calibri" panose="020F0502020204030204" pitchFamily="34" charset="0"/>
                <a:cs typeface="Times" panose="02020603050405020304" pitchFamily="18" charset="0"/>
              </a:rPr>
              <a:t>Aro </a:t>
            </a:r>
            <a:r>
              <a:rPr lang="it-IT" sz="1700" b="1" i="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txarra</a:t>
            </a:r>
            <a:r>
              <a:rPr lang="it-IT" sz="1700" b="1" i="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it-IT" sz="1700" b="1" i="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baldin</a:t>
            </a:r>
            <a:r>
              <a:rPr lang="it-IT" sz="1700" b="1" i="1" dirty="0">
                <a:solidFill>
                  <a:srgbClr val="3F2683"/>
                </a:solidFill>
                <a:effectLst/>
                <a:latin typeface="Times" panose="02020603050405020304" pitchFamily="18" charset="0"/>
                <a:ea typeface="Calibri" panose="020F0502020204030204" pitchFamily="34" charset="0"/>
                <a:cs typeface="Times" panose="02020603050405020304" pitchFamily="18" charset="0"/>
              </a:rPr>
              <a:t> bada, </a:t>
            </a:r>
            <a:r>
              <a:rPr lang="it-IT" sz="1700" b="1" i="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aterbea</a:t>
            </a:r>
            <a:r>
              <a:rPr lang="it-IT" sz="1700" b="1" i="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it-IT" sz="1700" b="1" i="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Denen</a:t>
            </a:r>
            <a:r>
              <a:rPr lang="it-IT" sz="1700" b="1" i="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it-IT" sz="1700" b="1" i="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Etxean</a:t>
            </a:r>
            <a:r>
              <a:rPr lang="it-IT" sz="1700" b="1" i="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endParaRPr lang="fr-FR" sz="1700" b="1" dirty="0">
              <a:solidFill>
                <a:srgbClr val="3F2683"/>
              </a:solidFill>
              <a:effectLst/>
              <a:latin typeface="Times" panose="02020603050405020304" pitchFamily="18" charset="0"/>
              <a:ea typeface="Calibri" panose="020F0502020204030204" pitchFamily="34" charset="0"/>
              <a:cs typeface="Times" panose="02020603050405020304" pitchFamily="18" charset="0"/>
            </a:endParaRPr>
          </a:p>
          <a:p>
            <a:pPr algn="just">
              <a:lnSpc>
                <a:spcPct val="107000"/>
              </a:lnSpc>
              <a:spcAft>
                <a:spcPts val="800"/>
              </a:spcAft>
            </a:pPr>
            <a:endParaRPr lang="fr-FR" sz="1800" b="1" dirty="0">
              <a:solidFill>
                <a:srgbClr val="3F2683"/>
              </a:solidFill>
              <a:effectLst/>
              <a:latin typeface="Times" panose="02020603050405020304" pitchFamily="18" charset="0"/>
              <a:ea typeface="Calibri" panose="020F0502020204030204" pitchFamily="34" charset="0"/>
              <a:cs typeface="Times" panose="02020603050405020304" pitchFamily="18" charset="0"/>
            </a:endParaRPr>
          </a:p>
        </p:txBody>
      </p:sp>
      <p:cxnSp>
        <p:nvCxnSpPr>
          <p:cNvPr id="34" name="Connecteur droit 33">
            <a:extLst>
              <a:ext uri="{FF2B5EF4-FFF2-40B4-BE49-F238E27FC236}">
                <a16:creationId xmlns:a16="http://schemas.microsoft.com/office/drawing/2014/main" xmlns="" id="{ADA4C8C3-FB9A-3B30-7576-E3955B6AF9D9}"/>
              </a:ext>
            </a:extLst>
          </p:cNvPr>
          <p:cNvCxnSpPr>
            <a:cxnSpLocks/>
          </p:cNvCxnSpPr>
          <p:nvPr/>
        </p:nvCxnSpPr>
        <p:spPr>
          <a:xfrm>
            <a:off x="5537457" y="8923016"/>
            <a:ext cx="0" cy="326810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xmlns="" id="{F33180FE-A763-D740-E087-B63A12ACAFBC}"/>
              </a:ext>
            </a:extLst>
          </p:cNvPr>
          <p:cNvSpPr txBox="1"/>
          <p:nvPr/>
        </p:nvSpPr>
        <p:spPr>
          <a:xfrm>
            <a:off x="365162" y="12239299"/>
            <a:ext cx="10326651" cy="1198405"/>
          </a:xfrm>
          <a:prstGeom prst="rect">
            <a:avLst/>
          </a:prstGeom>
          <a:noFill/>
        </p:spPr>
        <p:txBody>
          <a:bodyPr wrap="square">
            <a:spAutoFit/>
          </a:bodyPr>
          <a:lstStyle/>
          <a:p>
            <a:pPr algn="just">
              <a:lnSpc>
                <a:spcPts val="2160"/>
              </a:lnSpc>
            </a:pPr>
            <a:r>
              <a:rPr lang="fr-FR" sz="1600" b="1" i="1" dirty="0">
                <a:solidFill>
                  <a:srgbClr val="3F2683"/>
                </a:solidFill>
                <a:latin typeface="Times" panose="02020603050405020304" pitchFamily="18" charset="0"/>
                <a:ea typeface="Times New Roman" panose="02020603050405020304" pitchFamily="18" charset="0"/>
                <a:cs typeface="Times" panose="02020603050405020304" pitchFamily="18" charset="0"/>
              </a:rPr>
              <a:t>Evènement organisé par la Communauté d’Agglomération en partenariat avec la Commune d’Ayherre et l’</a:t>
            </a:r>
            <a:r>
              <a:rPr lang="fr-FR" sz="1600" b="1" i="1" dirty="0" err="1">
                <a:solidFill>
                  <a:srgbClr val="3F2683"/>
                </a:solidFill>
                <a:latin typeface="Times" panose="02020603050405020304" pitchFamily="18" charset="0"/>
                <a:ea typeface="Times New Roman" panose="02020603050405020304" pitchFamily="18" charset="0"/>
                <a:cs typeface="Times" panose="02020603050405020304" pitchFamily="18" charset="0"/>
              </a:rPr>
              <a:t>Audap</a:t>
            </a:r>
            <a:r>
              <a:rPr lang="fr-FR" sz="1600" b="1" i="1" dirty="0">
                <a:solidFill>
                  <a:srgbClr val="3F2683"/>
                </a:solidFill>
                <a:latin typeface="Times" panose="02020603050405020304" pitchFamily="18" charset="0"/>
                <a:ea typeface="Times New Roman" panose="02020603050405020304" pitchFamily="18" charset="0"/>
                <a:cs typeface="Times" panose="02020603050405020304" pitchFamily="18" charset="0"/>
              </a:rPr>
              <a:t>.</a:t>
            </a:r>
          </a:p>
          <a:p>
            <a:pPr algn="just">
              <a:lnSpc>
                <a:spcPts val="2160"/>
              </a:lnSpc>
            </a:pPr>
            <a:r>
              <a:rPr lang="fr-FR" sz="1600" b="1" i="1" dirty="0" err="1">
                <a:solidFill>
                  <a:srgbClr val="3F2683"/>
                </a:solidFill>
                <a:effectLst/>
                <a:latin typeface="Times" panose="02020603050405020304" pitchFamily="18" charset="0"/>
                <a:ea typeface="Calibri" panose="020F0502020204030204" pitchFamily="34" charset="0"/>
              </a:rPr>
              <a:t>Ayherrako</a:t>
            </a:r>
            <a:r>
              <a:rPr lang="fr-FR" sz="1600" b="1" i="1" dirty="0">
                <a:solidFill>
                  <a:srgbClr val="3F2683"/>
                </a:solidFill>
                <a:effectLst/>
                <a:latin typeface="Times" panose="02020603050405020304" pitchFamily="18" charset="0"/>
                <a:ea typeface="Calibri" panose="020F0502020204030204" pitchFamily="34" charset="0"/>
              </a:rPr>
              <a:t> Herriko </a:t>
            </a:r>
            <a:r>
              <a:rPr lang="fr-FR" sz="1600" b="1" i="1" dirty="0" err="1">
                <a:solidFill>
                  <a:srgbClr val="3F2683"/>
                </a:solidFill>
                <a:effectLst/>
                <a:latin typeface="Times" panose="02020603050405020304" pitchFamily="18" charset="0"/>
                <a:ea typeface="Calibri" panose="020F0502020204030204" pitchFamily="34" charset="0"/>
              </a:rPr>
              <a:t>Etxeak</a:t>
            </a:r>
            <a:r>
              <a:rPr lang="fr-FR" sz="1600" b="1" i="1" dirty="0">
                <a:solidFill>
                  <a:srgbClr val="3F2683"/>
                </a:solidFill>
                <a:effectLst/>
                <a:latin typeface="Times" panose="02020603050405020304" pitchFamily="18" charset="0"/>
                <a:ea typeface="Calibri" panose="020F0502020204030204" pitchFamily="34" charset="0"/>
              </a:rPr>
              <a:t> </a:t>
            </a:r>
            <a:r>
              <a:rPr lang="fr-FR" sz="1600" b="1" i="1" dirty="0" err="1">
                <a:solidFill>
                  <a:srgbClr val="3F2683"/>
                </a:solidFill>
                <a:effectLst/>
                <a:latin typeface="Times" panose="02020603050405020304" pitchFamily="18" charset="0"/>
                <a:ea typeface="Calibri" panose="020F0502020204030204" pitchFamily="34" charset="0"/>
              </a:rPr>
              <a:t>eta</a:t>
            </a:r>
            <a:r>
              <a:rPr lang="fr-FR" sz="1600" b="1" i="1" dirty="0">
                <a:solidFill>
                  <a:srgbClr val="3F2683"/>
                </a:solidFill>
                <a:effectLst/>
                <a:latin typeface="Times" panose="02020603050405020304" pitchFamily="18" charset="0"/>
                <a:ea typeface="Calibri" panose="020F0502020204030204" pitchFamily="34" charset="0"/>
              </a:rPr>
              <a:t> </a:t>
            </a:r>
            <a:r>
              <a:rPr lang="fr-FR" sz="1600" b="1" i="1" dirty="0" err="1">
                <a:solidFill>
                  <a:srgbClr val="3F2683"/>
                </a:solidFill>
                <a:effectLst/>
                <a:latin typeface="Times" panose="02020603050405020304" pitchFamily="18" charset="0"/>
                <a:ea typeface="Calibri" panose="020F0502020204030204" pitchFamily="34" charset="0"/>
              </a:rPr>
              <a:t>Audapek</a:t>
            </a:r>
            <a:r>
              <a:rPr lang="fr-FR" sz="1600" b="1" i="1" dirty="0">
                <a:solidFill>
                  <a:srgbClr val="3F2683"/>
                </a:solidFill>
                <a:effectLst/>
                <a:latin typeface="Times" panose="02020603050405020304" pitchFamily="18" charset="0"/>
                <a:ea typeface="Calibri" panose="020F0502020204030204" pitchFamily="34" charset="0"/>
              </a:rPr>
              <a:t> </a:t>
            </a:r>
            <a:r>
              <a:rPr lang="fr-FR" sz="1600" b="1" i="1" dirty="0" err="1">
                <a:solidFill>
                  <a:srgbClr val="3F2683"/>
                </a:solidFill>
                <a:effectLst/>
                <a:latin typeface="Times" panose="02020603050405020304" pitchFamily="18" charset="0"/>
                <a:ea typeface="Calibri" panose="020F0502020204030204" pitchFamily="34" charset="0"/>
              </a:rPr>
              <a:t>Euskal</a:t>
            </a:r>
            <a:r>
              <a:rPr lang="fr-FR" sz="1600" b="1" i="1" dirty="0">
                <a:solidFill>
                  <a:srgbClr val="3F2683"/>
                </a:solidFill>
                <a:effectLst/>
                <a:latin typeface="Times" panose="02020603050405020304" pitchFamily="18" charset="0"/>
                <a:ea typeface="Calibri" panose="020F0502020204030204" pitchFamily="34" charset="0"/>
              </a:rPr>
              <a:t> </a:t>
            </a:r>
            <a:r>
              <a:rPr lang="fr-FR" sz="1600" b="1" i="1" dirty="0" err="1">
                <a:solidFill>
                  <a:srgbClr val="3F2683"/>
                </a:solidFill>
                <a:effectLst/>
                <a:latin typeface="Times" panose="02020603050405020304" pitchFamily="18" charset="0"/>
                <a:ea typeface="Calibri" panose="020F0502020204030204" pitchFamily="34" charset="0"/>
              </a:rPr>
              <a:t>Elkargoarekin</a:t>
            </a:r>
            <a:r>
              <a:rPr lang="fr-FR" sz="1600" b="1" i="1" dirty="0">
                <a:solidFill>
                  <a:srgbClr val="3F2683"/>
                </a:solidFill>
                <a:effectLst/>
                <a:latin typeface="Times" panose="02020603050405020304" pitchFamily="18" charset="0"/>
                <a:ea typeface="Calibri" panose="020F0502020204030204" pitchFamily="34" charset="0"/>
              </a:rPr>
              <a:t> </a:t>
            </a:r>
            <a:r>
              <a:rPr lang="fr-FR" sz="1600" b="1" i="1" dirty="0" err="1">
                <a:solidFill>
                  <a:srgbClr val="3F2683"/>
                </a:solidFill>
                <a:effectLst/>
                <a:latin typeface="Times" panose="02020603050405020304" pitchFamily="18" charset="0"/>
                <a:ea typeface="Calibri" panose="020F0502020204030204" pitchFamily="34" charset="0"/>
              </a:rPr>
              <a:t>lankidetzan</a:t>
            </a:r>
            <a:r>
              <a:rPr lang="fr-FR" sz="1600" b="1" i="1" dirty="0">
                <a:solidFill>
                  <a:srgbClr val="3F2683"/>
                </a:solidFill>
                <a:effectLst/>
                <a:latin typeface="Times" panose="02020603050405020304" pitchFamily="18" charset="0"/>
                <a:ea typeface="Calibri" panose="020F0502020204030204" pitchFamily="34" charset="0"/>
              </a:rPr>
              <a:t> </a:t>
            </a:r>
            <a:r>
              <a:rPr lang="fr-FR" sz="1600" b="1" i="1" dirty="0" err="1">
                <a:solidFill>
                  <a:srgbClr val="3F2683"/>
                </a:solidFill>
                <a:effectLst/>
                <a:latin typeface="Times" panose="02020603050405020304" pitchFamily="18" charset="0"/>
                <a:ea typeface="Calibri" panose="020F0502020204030204" pitchFamily="34" charset="0"/>
              </a:rPr>
              <a:t>antulaturiko</a:t>
            </a:r>
            <a:r>
              <a:rPr lang="fr-FR" sz="1600" b="1" i="1" dirty="0">
                <a:solidFill>
                  <a:srgbClr val="3F2683"/>
                </a:solidFill>
                <a:effectLst/>
                <a:latin typeface="Times" panose="02020603050405020304" pitchFamily="18" charset="0"/>
                <a:ea typeface="Calibri" panose="020F0502020204030204" pitchFamily="34" charset="0"/>
              </a:rPr>
              <a:t> </a:t>
            </a:r>
            <a:r>
              <a:rPr lang="fr-FR" sz="1600" b="1" i="1" dirty="0" err="1">
                <a:solidFill>
                  <a:srgbClr val="3F2683"/>
                </a:solidFill>
                <a:effectLst/>
                <a:latin typeface="Times" panose="02020603050405020304" pitchFamily="18" charset="0"/>
                <a:ea typeface="Calibri" panose="020F0502020204030204" pitchFamily="34" charset="0"/>
              </a:rPr>
              <a:t>ekitaldia</a:t>
            </a:r>
            <a:r>
              <a:rPr lang="fr-FR" sz="1600" i="1" dirty="0">
                <a:solidFill>
                  <a:srgbClr val="3F2683"/>
                </a:solidFill>
                <a:effectLst/>
                <a:latin typeface="Times" panose="02020603050405020304" pitchFamily="18" charset="0"/>
                <a:ea typeface="Calibri" panose="020F0502020204030204" pitchFamily="34" charset="0"/>
              </a:rPr>
              <a:t>.</a:t>
            </a:r>
            <a:endParaRPr lang="fr-FR" sz="1600" dirty="0">
              <a:solidFill>
                <a:srgbClr val="3F2683"/>
              </a:solidFill>
              <a:effectLst/>
              <a:latin typeface="Calibri" panose="020F0502020204030204" pitchFamily="34" charset="0"/>
              <a:ea typeface="Calibri" panose="020F0502020204030204" pitchFamily="34" charset="0"/>
            </a:endParaRPr>
          </a:p>
          <a:p>
            <a:pPr algn="just">
              <a:lnSpc>
                <a:spcPts val="2160"/>
              </a:lnSpc>
            </a:pPr>
            <a:endParaRPr lang="fr-FR" sz="1600" b="1" dirty="0">
              <a:solidFill>
                <a:srgbClr val="3F2683"/>
              </a:solidFill>
              <a:latin typeface="Times" panose="02020603050405020304" pitchFamily="18" charset="0"/>
              <a:ea typeface="Times New Roman" panose="02020603050405020304" pitchFamily="18" charset="0"/>
              <a:cs typeface="Times" panose="02020603050405020304" pitchFamily="18" charset="0"/>
            </a:endParaRPr>
          </a:p>
          <a:p>
            <a:pPr algn="just">
              <a:lnSpc>
                <a:spcPts val="2160"/>
              </a:lnSpc>
            </a:pPr>
            <a:r>
              <a:rPr lang="fr-FR" sz="1600" b="1" dirty="0">
                <a:solidFill>
                  <a:srgbClr val="3F2683"/>
                </a:solidFill>
                <a:latin typeface="Times" panose="02020603050405020304" pitchFamily="18" charset="0"/>
                <a:ea typeface="Times New Roman" panose="02020603050405020304" pitchFamily="18" charset="0"/>
                <a:cs typeface="Times" panose="02020603050405020304" pitchFamily="18" charset="0"/>
              </a:rPr>
              <a:t>Informations / </a:t>
            </a:r>
            <a:r>
              <a:rPr lang="fr-FR" sz="1600" b="1" dirty="0" err="1">
                <a:solidFill>
                  <a:srgbClr val="3F2683"/>
                </a:solidFill>
                <a:latin typeface="Times" panose="02020603050405020304" pitchFamily="18" charset="0"/>
                <a:ea typeface="Times New Roman" panose="02020603050405020304" pitchFamily="18" charset="0"/>
                <a:cs typeface="Times" panose="02020603050405020304" pitchFamily="18" charset="0"/>
              </a:rPr>
              <a:t>Xehetasunak</a:t>
            </a:r>
            <a:r>
              <a:rPr lang="fr-FR" sz="1600" b="1" dirty="0">
                <a:solidFill>
                  <a:srgbClr val="3F2683"/>
                </a:solidFill>
                <a:latin typeface="Times" panose="02020603050405020304" pitchFamily="18" charset="0"/>
                <a:ea typeface="Times New Roman" panose="02020603050405020304" pitchFamily="18" charset="0"/>
                <a:cs typeface="Times" panose="02020603050405020304" pitchFamily="18" charset="0"/>
              </a:rPr>
              <a:t>: : </a:t>
            </a:r>
            <a:r>
              <a:rPr lang="fr-FR" sz="16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05 59 29 16 47</a:t>
            </a:r>
            <a:endParaRPr lang="fr-FR" sz="1600" b="1" dirty="0">
              <a:solidFill>
                <a:srgbClr val="3F2683"/>
              </a:solidFill>
              <a:effectLst/>
              <a:latin typeface="Times" panose="02020603050405020304" pitchFamily="18" charset="0"/>
              <a:ea typeface="Calibri" panose="020F0502020204030204" pitchFamily="34" charset="0"/>
              <a:cs typeface="Times" panose="02020603050405020304" pitchFamily="18" charset="0"/>
            </a:endParaRPr>
          </a:p>
        </p:txBody>
      </p:sp>
      <p:cxnSp>
        <p:nvCxnSpPr>
          <p:cNvPr id="11" name="Connecteur droit 10">
            <a:extLst>
              <a:ext uri="{FF2B5EF4-FFF2-40B4-BE49-F238E27FC236}">
                <a16:creationId xmlns:a16="http://schemas.microsoft.com/office/drawing/2014/main" xmlns="" id="{B8576E27-E9F4-F65E-D309-ECB00AF7C539}"/>
              </a:ext>
            </a:extLst>
          </p:cNvPr>
          <p:cNvCxnSpPr>
            <a:cxnSpLocks/>
          </p:cNvCxnSpPr>
          <p:nvPr/>
        </p:nvCxnSpPr>
        <p:spPr>
          <a:xfrm flipH="1">
            <a:off x="352580" y="12896680"/>
            <a:ext cx="10223981" cy="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69563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484BFD22-39C5-6BA7-FA1F-6C7E2B1F5AB7}"/>
              </a:ext>
            </a:extLst>
          </p:cNvPr>
          <p:cNvPicPr>
            <a:picLocks noChangeAspect="1"/>
          </p:cNvPicPr>
          <p:nvPr/>
        </p:nvPicPr>
        <p:blipFill>
          <a:blip r:embed="rId2"/>
          <a:stretch>
            <a:fillRect/>
          </a:stretch>
        </p:blipFill>
        <p:spPr>
          <a:xfrm>
            <a:off x="38612" y="-62360"/>
            <a:ext cx="10686257" cy="15120864"/>
          </a:xfrm>
          <a:prstGeom prst="rect">
            <a:avLst/>
          </a:prstGeom>
        </p:spPr>
      </p:pic>
      <p:cxnSp>
        <p:nvCxnSpPr>
          <p:cNvPr id="7" name="Connecteur droit 6">
            <a:extLst>
              <a:ext uri="{FF2B5EF4-FFF2-40B4-BE49-F238E27FC236}">
                <a16:creationId xmlns:a16="http://schemas.microsoft.com/office/drawing/2014/main" xmlns="" id="{0FE3FADD-7ECD-1B47-5719-941EA39946F4}"/>
              </a:ext>
            </a:extLst>
          </p:cNvPr>
          <p:cNvCxnSpPr>
            <a:cxnSpLocks/>
          </p:cNvCxnSpPr>
          <p:nvPr/>
        </p:nvCxnSpPr>
        <p:spPr>
          <a:xfrm>
            <a:off x="6240264" y="5875954"/>
            <a:ext cx="0" cy="176757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xmlns="" id="{C7F9C66A-FFC5-08A7-9807-2577C20BF8A8}"/>
              </a:ext>
            </a:extLst>
          </p:cNvPr>
          <p:cNvCxnSpPr>
            <a:cxnSpLocks/>
          </p:cNvCxnSpPr>
          <p:nvPr/>
        </p:nvCxnSpPr>
        <p:spPr>
          <a:xfrm flipH="1">
            <a:off x="250594" y="11951044"/>
            <a:ext cx="10109200" cy="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xmlns="" id="{A2258727-F946-8250-EFF3-8C449917647A}"/>
              </a:ext>
            </a:extLst>
          </p:cNvPr>
          <p:cNvCxnSpPr>
            <a:cxnSpLocks/>
          </p:cNvCxnSpPr>
          <p:nvPr/>
        </p:nvCxnSpPr>
        <p:spPr>
          <a:xfrm>
            <a:off x="3440525" y="7740819"/>
            <a:ext cx="0" cy="143913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xmlns="" id="{9E5E9E93-0399-FCBA-E924-96ECC9407135}"/>
              </a:ext>
            </a:extLst>
          </p:cNvPr>
          <p:cNvCxnSpPr>
            <a:cxnSpLocks/>
          </p:cNvCxnSpPr>
          <p:nvPr/>
        </p:nvCxnSpPr>
        <p:spPr>
          <a:xfrm flipH="1">
            <a:off x="209271" y="5643827"/>
            <a:ext cx="10223981" cy="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39FD49C6-6CC6-3371-BE02-7493ED2016D6}"/>
              </a:ext>
            </a:extLst>
          </p:cNvPr>
          <p:cNvCxnSpPr>
            <a:cxnSpLocks/>
          </p:cNvCxnSpPr>
          <p:nvPr/>
        </p:nvCxnSpPr>
        <p:spPr>
          <a:xfrm flipH="1">
            <a:off x="209271" y="6460729"/>
            <a:ext cx="5859245" cy="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xmlns="" id="{236574B0-BDB3-EBFB-FB2A-F374D16C14FD}"/>
              </a:ext>
            </a:extLst>
          </p:cNvPr>
          <p:cNvCxnSpPr>
            <a:cxnSpLocks/>
          </p:cNvCxnSpPr>
          <p:nvPr/>
        </p:nvCxnSpPr>
        <p:spPr>
          <a:xfrm flipH="1">
            <a:off x="233915" y="7727357"/>
            <a:ext cx="10223981" cy="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xmlns="" id="{DEC01743-820D-61CA-E752-E0BFA07A5763}"/>
              </a:ext>
            </a:extLst>
          </p:cNvPr>
          <p:cNvCxnSpPr>
            <a:cxnSpLocks/>
          </p:cNvCxnSpPr>
          <p:nvPr/>
        </p:nvCxnSpPr>
        <p:spPr>
          <a:xfrm>
            <a:off x="6944206" y="7727357"/>
            <a:ext cx="0" cy="143913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xmlns="" id="{E4D24CDC-6D37-A7FB-FA3F-DD7A3683C853}"/>
              </a:ext>
            </a:extLst>
          </p:cNvPr>
          <p:cNvCxnSpPr>
            <a:cxnSpLocks/>
          </p:cNvCxnSpPr>
          <p:nvPr/>
        </p:nvCxnSpPr>
        <p:spPr>
          <a:xfrm flipH="1">
            <a:off x="233915" y="9179949"/>
            <a:ext cx="10223981" cy="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xmlns="" id="{ADA4C8C3-FB9A-3B30-7576-E3955B6AF9D9}"/>
              </a:ext>
            </a:extLst>
          </p:cNvPr>
          <p:cNvCxnSpPr>
            <a:cxnSpLocks/>
          </p:cNvCxnSpPr>
          <p:nvPr/>
        </p:nvCxnSpPr>
        <p:spPr>
          <a:xfrm>
            <a:off x="5597092" y="9166487"/>
            <a:ext cx="0" cy="2581565"/>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xmlns="" id="{05321A82-FBB6-87ED-FE44-6E2F30CA6DF0}"/>
              </a:ext>
            </a:extLst>
          </p:cNvPr>
          <p:cNvSpPr txBox="1"/>
          <p:nvPr/>
        </p:nvSpPr>
        <p:spPr>
          <a:xfrm>
            <a:off x="162523" y="5757035"/>
            <a:ext cx="6448027" cy="584775"/>
          </a:xfrm>
          <a:prstGeom prst="rect">
            <a:avLst/>
          </a:prstGeom>
          <a:noFill/>
        </p:spPr>
        <p:txBody>
          <a:bodyPr wrap="square">
            <a:spAutoFit/>
          </a:bodyPr>
          <a:lstStyle/>
          <a:p>
            <a:r>
              <a:rPr lang="fr-FR" sz="3200" b="1" dirty="0">
                <a:solidFill>
                  <a:srgbClr val="3F2683"/>
                </a:solidFill>
                <a:latin typeface="Times" pitchFamily="2" charset="0"/>
              </a:rPr>
              <a:t>Relais pédestre défi zéro déchet</a:t>
            </a:r>
          </a:p>
        </p:txBody>
      </p:sp>
      <p:sp>
        <p:nvSpPr>
          <p:cNvPr id="6" name="ZoneTexte 5">
            <a:extLst>
              <a:ext uri="{FF2B5EF4-FFF2-40B4-BE49-F238E27FC236}">
                <a16:creationId xmlns:a16="http://schemas.microsoft.com/office/drawing/2014/main" xmlns="" id="{6DD0BF2F-76C8-2EEE-C3A5-2F9BCB936A35}"/>
              </a:ext>
            </a:extLst>
          </p:cNvPr>
          <p:cNvSpPr txBox="1"/>
          <p:nvPr/>
        </p:nvSpPr>
        <p:spPr>
          <a:xfrm>
            <a:off x="199780" y="6504006"/>
            <a:ext cx="5629153" cy="1077218"/>
          </a:xfrm>
          <a:prstGeom prst="rect">
            <a:avLst/>
          </a:prstGeom>
          <a:noFill/>
        </p:spPr>
        <p:txBody>
          <a:bodyPr wrap="square" rtlCol="0" anchor="ctr">
            <a:spAutoFit/>
          </a:bodyPr>
          <a:lstStyle/>
          <a:p>
            <a:r>
              <a:rPr lang="en-US" sz="32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Zero </a:t>
            </a:r>
            <a:r>
              <a:rPr lang="en-US" sz="32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hondakin</a:t>
            </a:r>
            <a:r>
              <a:rPr lang="en-US" sz="32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en-US" sz="32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oinezko</a:t>
            </a:r>
            <a:r>
              <a:rPr lang="en-US" sz="32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en-US" sz="32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aldiriko</a:t>
            </a:r>
            <a:r>
              <a:rPr lang="en-US" sz="32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en-US" sz="32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desafioa</a:t>
            </a:r>
            <a:r>
              <a:rPr lang="en-US" sz="32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endParaRPr lang="fr-FR" sz="3200" dirty="0">
              <a:solidFill>
                <a:srgbClr val="3F2683"/>
              </a:solidFill>
              <a:effectLst/>
              <a:latin typeface="Times" panose="02020603050405020304" pitchFamily="18" charset="0"/>
              <a:ea typeface="Calibri" panose="020F0502020204030204" pitchFamily="34" charset="0"/>
              <a:cs typeface="Times" panose="02020603050405020304" pitchFamily="18" charset="0"/>
            </a:endParaRPr>
          </a:p>
        </p:txBody>
      </p:sp>
      <p:sp>
        <p:nvSpPr>
          <p:cNvPr id="12" name="ZoneTexte 11">
            <a:extLst>
              <a:ext uri="{FF2B5EF4-FFF2-40B4-BE49-F238E27FC236}">
                <a16:creationId xmlns:a16="http://schemas.microsoft.com/office/drawing/2014/main" xmlns="" id="{C356848A-F4AB-D760-B9EB-25F48012F4B8}"/>
              </a:ext>
            </a:extLst>
          </p:cNvPr>
          <p:cNvSpPr txBox="1"/>
          <p:nvPr/>
        </p:nvSpPr>
        <p:spPr>
          <a:xfrm>
            <a:off x="6617696" y="5828073"/>
            <a:ext cx="3122652" cy="830997"/>
          </a:xfrm>
          <a:prstGeom prst="rect">
            <a:avLst/>
          </a:prstGeom>
          <a:noFill/>
        </p:spPr>
        <p:txBody>
          <a:bodyPr wrap="square">
            <a:spAutoFit/>
          </a:bodyPr>
          <a:lstStyle/>
          <a:p>
            <a:r>
              <a:rPr lang="fr-FR" sz="4800" b="1" dirty="0">
                <a:solidFill>
                  <a:srgbClr val="3F2683"/>
                </a:solidFill>
                <a:latin typeface="Times" pitchFamily="2" charset="0"/>
              </a:rPr>
              <a:t>Hasparren</a:t>
            </a:r>
          </a:p>
        </p:txBody>
      </p:sp>
      <p:sp>
        <p:nvSpPr>
          <p:cNvPr id="13" name="ZoneTexte 12">
            <a:extLst>
              <a:ext uri="{FF2B5EF4-FFF2-40B4-BE49-F238E27FC236}">
                <a16:creationId xmlns:a16="http://schemas.microsoft.com/office/drawing/2014/main" xmlns="" id="{E82AB2C1-FA6F-4CE4-FE86-B010BB984DE4}"/>
              </a:ext>
            </a:extLst>
          </p:cNvPr>
          <p:cNvSpPr txBox="1"/>
          <p:nvPr/>
        </p:nvSpPr>
        <p:spPr>
          <a:xfrm>
            <a:off x="6617696" y="6667075"/>
            <a:ext cx="3911594" cy="830997"/>
          </a:xfrm>
          <a:prstGeom prst="rect">
            <a:avLst/>
          </a:prstGeom>
          <a:noFill/>
        </p:spPr>
        <p:txBody>
          <a:bodyPr wrap="square" rtlCol="0" anchor="ctr">
            <a:spAutoFit/>
          </a:bodyPr>
          <a:lstStyle/>
          <a:p>
            <a:r>
              <a:rPr lang="fr-FR" sz="4800" dirty="0" err="1">
                <a:solidFill>
                  <a:srgbClr val="3F2683"/>
                </a:solidFill>
                <a:latin typeface="Times" pitchFamily="2" charset="0"/>
              </a:rPr>
              <a:t>Hazparne</a:t>
            </a:r>
            <a:endParaRPr lang="fr-FR" sz="4800" dirty="0">
              <a:solidFill>
                <a:srgbClr val="3F2683"/>
              </a:solidFill>
              <a:latin typeface="Times" pitchFamily="2" charset="0"/>
            </a:endParaRPr>
          </a:p>
        </p:txBody>
      </p:sp>
      <p:sp>
        <p:nvSpPr>
          <p:cNvPr id="19" name="ZoneTexte 18">
            <a:extLst>
              <a:ext uri="{FF2B5EF4-FFF2-40B4-BE49-F238E27FC236}">
                <a16:creationId xmlns:a16="http://schemas.microsoft.com/office/drawing/2014/main" xmlns="" id="{F6670FDC-2BB2-A8B6-CA17-3A20CD3B36CF}"/>
              </a:ext>
            </a:extLst>
          </p:cNvPr>
          <p:cNvSpPr txBox="1"/>
          <p:nvPr/>
        </p:nvSpPr>
        <p:spPr>
          <a:xfrm>
            <a:off x="477906" y="8105908"/>
            <a:ext cx="3027501" cy="707886"/>
          </a:xfrm>
          <a:prstGeom prst="rect">
            <a:avLst/>
          </a:prstGeom>
          <a:noFill/>
        </p:spPr>
        <p:txBody>
          <a:bodyPr wrap="square">
            <a:spAutoFit/>
          </a:bodyPr>
          <a:lstStyle/>
          <a:p>
            <a:r>
              <a:rPr lang="fr-FR" sz="4000" b="1" dirty="0">
                <a:solidFill>
                  <a:srgbClr val="3F2683"/>
                </a:solidFill>
                <a:latin typeface="Times" pitchFamily="2" charset="0"/>
              </a:rPr>
              <a:t>8 oct.  </a:t>
            </a:r>
            <a:r>
              <a:rPr lang="fr-FR" sz="4000" b="1" dirty="0" err="1">
                <a:solidFill>
                  <a:srgbClr val="3F2683"/>
                </a:solidFill>
                <a:latin typeface="Times" pitchFamily="2" charset="0"/>
              </a:rPr>
              <a:t>urria</a:t>
            </a:r>
            <a:endParaRPr lang="fr-FR" sz="4000" dirty="0">
              <a:solidFill>
                <a:srgbClr val="3F2683"/>
              </a:solidFill>
              <a:latin typeface="Times" pitchFamily="2" charset="0"/>
            </a:endParaRPr>
          </a:p>
        </p:txBody>
      </p:sp>
      <p:sp>
        <p:nvSpPr>
          <p:cNvPr id="26" name="ZoneTexte 25">
            <a:extLst>
              <a:ext uri="{FF2B5EF4-FFF2-40B4-BE49-F238E27FC236}">
                <a16:creationId xmlns:a16="http://schemas.microsoft.com/office/drawing/2014/main" xmlns="" id="{2714AE83-64F2-5765-9AD8-F8FF97406B38}"/>
              </a:ext>
            </a:extLst>
          </p:cNvPr>
          <p:cNvSpPr txBox="1"/>
          <p:nvPr/>
        </p:nvSpPr>
        <p:spPr>
          <a:xfrm>
            <a:off x="3570288" y="8094349"/>
            <a:ext cx="3663071" cy="954107"/>
          </a:xfrm>
          <a:prstGeom prst="rect">
            <a:avLst/>
          </a:prstGeom>
          <a:noFill/>
        </p:spPr>
        <p:txBody>
          <a:bodyPr wrap="square">
            <a:spAutoFit/>
          </a:bodyPr>
          <a:lstStyle/>
          <a:p>
            <a:r>
              <a:rPr lang="fr-FR" sz="28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8h30 à 13h00</a:t>
            </a:r>
          </a:p>
          <a:p>
            <a:r>
              <a:rPr lang="en-US" sz="28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08:30etik 13:00etara</a:t>
            </a:r>
            <a:endParaRPr lang="fr-FR" sz="2800" dirty="0">
              <a:solidFill>
                <a:srgbClr val="3F2683"/>
              </a:solidFill>
              <a:latin typeface="Times" panose="02020603050405020304" pitchFamily="18" charset="0"/>
              <a:cs typeface="Times" panose="02020603050405020304" pitchFamily="18" charset="0"/>
            </a:endParaRPr>
          </a:p>
        </p:txBody>
      </p:sp>
      <p:sp>
        <p:nvSpPr>
          <p:cNvPr id="35" name="ZoneTexte 34">
            <a:extLst>
              <a:ext uri="{FF2B5EF4-FFF2-40B4-BE49-F238E27FC236}">
                <a16:creationId xmlns:a16="http://schemas.microsoft.com/office/drawing/2014/main" xmlns="" id="{0AC23265-336E-0722-52C7-A8732114FA5E}"/>
              </a:ext>
            </a:extLst>
          </p:cNvPr>
          <p:cNvSpPr txBox="1"/>
          <p:nvPr/>
        </p:nvSpPr>
        <p:spPr>
          <a:xfrm>
            <a:off x="6953226" y="7819359"/>
            <a:ext cx="3388752" cy="1877437"/>
          </a:xfrm>
          <a:prstGeom prst="rect">
            <a:avLst/>
          </a:prstGeom>
          <a:noFill/>
        </p:spPr>
        <p:txBody>
          <a:bodyPr wrap="square">
            <a:spAutoFit/>
          </a:bodyPr>
          <a:lstStyle/>
          <a:p>
            <a:r>
              <a:rPr lang="fr-FR" sz="16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Activités sportives – Actions de sensibilisation – Ateliers – Exposition</a:t>
            </a:r>
          </a:p>
          <a:p>
            <a:r>
              <a:rPr lang="fr-FR" sz="16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Kirol</a:t>
            </a:r>
            <a:r>
              <a:rPr lang="fr-FR" sz="16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fr-FR" sz="16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aktibitateak</a:t>
            </a:r>
            <a:r>
              <a:rPr lang="fr-FR" sz="16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 </a:t>
            </a:r>
            <a:r>
              <a:rPr lang="fr-FR" sz="16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Sentsibilizatze</a:t>
            </a:r>
            <a:r>
              <a:rPr lang="fr-FR" sz="16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fr-FR" sz="16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ekitaldiak</a:t>
            </a:r>
            <a:r>
              <a:rPr lang="fr-FR" sz="16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 </a:t>
            </a:r>
            <a:r>
              <a:rPr lang="fr-FR" sz="16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Tailerrak</a:t>
            </a:r>
            <a:r>
              <a:rPr lang="fr-FR" sz="16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 </a:t>
            </a:r>
            <a:r>
              <a:rPr lang="fr-FR" sz="16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Erakusketa</a:t>
            </a:r>
            <a:endParaRPr lang="fr-FR" sz="1600" dirty="0">
              <a:solidFill>
                <a:srgbClr val="3F2683"/>
              </a:solidFill>
              <a:effectLst/>
              <a:latin typeface="Times" panose="02020603050405020304" pitchFamily="18" charset="0"/>
              <a:ea typeface="Calibri" panose="020F0502020204030204" pitchFamily="34" charset="0"/>
              <a:cs typeface="Times" panose="02020603050405020304" pitchFamily="18" charset="0"/>
            </a:endParaRPr>
          </a:p>
          <a:p>
            <a:endParaRPr lang="fr-FR" b="1" dirty="0">
              <a:solidFill>
                <a:srgbClr val="3F2683"/>
              </a:solidFill>
              <a:latin typeface="Times" panose="02020603050405020304" pitchFamily="18" charset="0"/>
              <a:ea typeface="Calibri" panose="020F0502020204030204" pitchFamily="34" charset="0"/>
              <a:cs typeface="Times" panose="02020603050405020304" pitchFamily="18" charset="0"/>
            </a:endParaRPr>
          </a:p>
          <a:p>
            <a:endParaRPr lang="fr-FR" sz="1800" dirty="0">
              <a:solidFill>
                <a:srgbClr val="3F2683"/>
              </a:solidFill>
              <a:effectLst/>
              <a:latin typeface="Times" panose="02020603050405020304" pitchFamily="18" charset="0"/>
              <a:ea typeface="Calibri" panose="020F0502020204030204" pitchFamily="34" charset="0"/>
              <a:cs typeface="Times" panose="02020603050405020304" pitchFamily="18" charset="0"/>
            </a:endParaRPr>
          </a:p>
        </p:txBody>
      </p:sp>
      <p:sp>
        <p:nvSpPr>
          <p:cNvPr id="40" name="ZoneTexte 39">
            <a:extLst>
              <a:ext uri="{FF2B5EF4-FFF2-40B4-BE49-F238E27FC236}">
                <a16:creationId xmlns:a16="http://schemas.microsoft.com/office/drawing/2014/main" xmlns="" id="{3C6D4B6F-9041-1B2E-45F1-ABAF5E031215}"/>
              </a:ext>
            </a:extLst>
          </p:cNvPr>
          <p:cNvSpPr txBox="1"/>
          <p:nvPr/>
        </p:nvSpPr>
        <p:spPr>
          <a:xfrm>
            <a:off x="140331" y="9296115"/>
            <a:ext cx="5220602" cy="2800767"/>
          </a:xfrm>
          <a:prstGeom prst="rect">
            <a:avLst/>
          </a:prstGeom>
          <a:noFill/>
        </p:spPr>
        <p:txBody>
          <a:bodyPr wrap="square">
            <a:spAutoFit/>
          </a:bodyPr>
          <a:lstStyle/>
          <a:p>
            <a:pPr algn="just"/>
            <a:r>
              <a:rPr lang="fr-FR" sz="20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Relais pédestre défi déchets et ateliers pédagogiques avec Bil ta </a:t>
            </a:r>
            <a:r>
              <a:rPr lang="fr-FR" sz="20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Garbi</a:t>
            </a:r>
            <a:r>
              <a:rPr lang="fr-FR" sz="20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Trail </a:t>
            </a:r>
            <a:r>
              <a:rPr lang="fr-FR" sz="20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runner</a:t>
            </a:r>
            <a:r>
              <a:rPr lang="fr-FR" sz="20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fr-FR" sz="20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Foundation</a:t>
            </a:r>
            <a:r>
              <a:rPr lang="fr-FR" sz="20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la Water Family et le Syndicat Mixte du Bas Adour Maritime.</a:t>
            </a:r>
          </a:p>
          <a:p>
            <a:pPr algn="just"/>
            <a:r>
              <a:rPr lang="fr-FR" sz="2000" b="1" i="1" dirty="0">
                <a:solidFill>
                  <a:srgbClr val="3F2683"/>
                </a:solidFill>
                <a:effectLst/>
                <a:latin typeface="Times" panose="02020603050405020304" pitchFamily="18" charset="0"/>
                <a:ea typeface="Calibri" panose="020F0502020204030204" pitchFamily="34" charset="0"/>
                <a:cs typeface="Times" panose="02020603050405020304" pitchFamily="18" charset="0"/>
              </a:rPr>
              <a:t>En cas de mauvais temps, repli à la salle </a:t>
            </a:r>
            <a:r>
              <a:rPr lang="fr-FR" sz="2000" b="1" i="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Mendeala</a:t>
            </a:r>
            <a:r>
              <a:rPr lang="fr-FR" sz="1800" i="1" dirty="0">
                <a:effectLst/>
                <a:latin typeface="Calibri" panose="020F0502020204030204" pitchFamily="34" charset="0"/>
                <a:ea typeface="Calibri" panose="020F0502020204030204" pitchFamily="34" charset="0"/>
                <a:cs typeface="Times New Roman" panose="02020603050405020304" pitchFamily="18" charset="0"/>
              </a:rPr>
              <a:t>.</a:t>
            </a:r>
          </a:p>
          <a:p>
            <a:endParaRPr lang="fr-FR" sz="1800" b="1" dirty="0">
              <a:solidFill>
                <a:srgbClr val="3F2683"/>
              </a:solidFill>
              <a:effectLst/>
              <a:latin typeface="Times" panose="02020603050405020304" pitchFamily="18" charset="0"/>
              <a:ea typeface="Calibri" panose="020F0502020204030204" pitchFamily="34" charset="0"/>
              <a:cs typeface="Times" panose="02020603050405020304" pitchFamily="18" charset="0"/>
            </a:endParaRPr>
          </a:p>
          <a:p>
            <a:r>
              <a:rPr lang="fr-FR" sz="20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Plaine des sports</a:t>
            </a:r>
            <a:endParaRPr lang="fr-FR" sz="2000" i="1" dirty="0">
              <a:solidFill>
                <a:srgbClr val="3F2683"/>
              </a:solidFill>
              <a:latin typeface="Times" panose="02020603050405020304" pitchFamily="18" charset="0"/>
              <a:ea typeface="Calibri" panose="020F0502020204030204" pitchFamily="34" charset="0"/>
              <a:cs typeface="Times" panose="02020603050405020304" pitchFamily="18" charset="0"/>
            </a:endParaRPr>
          </a:p>
          <a:p>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ZoneTexte 41">
            <a:extLst>
              <a:ext uri="{FF2B5EF4-FFF2-40B4-BE49-F238E27FC236}">
                <a16:creationId xmlns:a16="http://schemas.microsoft.com/office/drawing/2014/main" xmlns="" id="{B99A4D0B-02EF-44D1-B8BD-B99ED3B736DE}"/>
              </a:ext>
            </a:extLst>
          </p:cNvPr>
          <p:cNvSpPr txBox="1"/>
          <p:nvPr/>
        </p:nvSpPr>
        <p:spPr>
          <a:xfrm>
            <a:off x="5740194" y="9280204"/>
            <a:ext cx="4717702" cy="2862322"/>
          </a:xfrm>
          <a:prstGeom prst="rect">
            <a:avLst/>
          </a:prstGeom>
          <a:noFill/>
        </p:spPr>
        <p:txBody>
          <a:bodyPr wrap="square">
            <a:spAutoFit/>
          </a:bodyPr>
          <a:lstStyle/>
          <a:p>
            <a:pPr algn="just"/>
            <a:r>
              <a:rPr lang="fr-FR" sz="18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Zero</a:t>
            </a:r>
            <a:r>
              <a:rPr lang="fr-FR" sz="18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fr-FR" sz="18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hondakin</a:t>
            </a:r>
            <a:r>
              <a:rPr lang="fr-FR" sz="18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fr-FR" sz="18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oinezko</a:t>
            </a:r>
            <a:r>
              <a:rPr lang="fr-FR" sz="18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fr-FR" sz="18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aldiriko</a:t>
            </a:r>
            <a:r>
              <a:rPr lang="fr-FR" sz="18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fr-FR" sz="18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desafioa</a:t>
            </a:r>
            <a:r>
              <a:rPr lang="fr-FR" sz="18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fr-FR" sz="18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eta</a:t>
            </a:r>
            <a:r>
              <a:rPr lang="fr-FR" sz="18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fr-FR" sz="18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tailer</a:t>
            </a:r>
            <a:r>
              <a:rPr lang="fr-FR" sz="18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fr-FR" sz="18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pedagogikoak</a:t>
            </a:r>
            <a:r>
              <a:rPr lang="fr-FR" sz="18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fr-FR" sz="18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ondoko</a:t>
            </a:r>
            <a:r>
              <a:rPr lang="fr-FR" sz="18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fr-FR" sz="18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erakundeekin</a:t>
            </a:r>
            <a:r>
              <a:rPr lang="fr-FR" sz="18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Bil ta </a:t>
            </a:r>
            <a:r>
              <a:rPr lang="fr-FR" sz="18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Garbi</a:t>
            </a:r>
            <a:r>
              <a:rPr lang="fr-FR" sz="18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Trail </a:t>
            </a:r>
            <a:r>
              <a:rPr lang="fr-FR" sz="18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runner</a:t>
            </a:r>
            <a:r>
              <a:rPr lang="fr-FR" sz="18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fr-FR" sz="18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Foundation</a:t>
            </a:r>
            <a:r>
              <a:rPr lang="fr-FR" sz="18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Water Family </a:t>
            </a:r>
            <a:r>
              <a:rPr lang="fr-FR" sz="18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eta</a:t>
            </a:r>
            <a:r>
              <a:rPr lang="fr-FR" sz="18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fr-FR" sz="18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Itsas-Aturri</a:t>
            </a:r>
            <a:r>
              <a:rPr lang="fr-FR" sz="18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fr-FR" sz="18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Behereko</a:t>
            </a:r>
            <a:r>
              <a:rPr lang="fr-FR" sz="18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fr-FR" sz="18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Sindikatu</a:t>
            </a:r>
            <a:r>
              <a:rPr lang="fr-FR" sz="18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fr-FR" sz="18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Mistoa</a:t>
            </a:r>
            <a:r>
              <a:rPr lang="fr-FR" sz="18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a:t>
            </a:r>
          </a:p>
          <a:p>
            <a:pPr algn="just"/>
            <a:r>
              <a:rPr lang="it-IT" sz="1800" b="1" i="1" dirty="0">
                <a:solidFill>
                  <a:srgbClr val="3F2683"/>
                </a:solidFill>
                <a:effectLst/>
                <a:latin typeface="Times" panose="02020603050405020304" pitchFamily="18" charset="0"/>
                <a:ea typeface="Calibri" panose="020F0502020204030204" pitchFamily="34" charset="0"/>
                <a:cs typeface="Times" panose="02020603050405020304" pitchFamily="18" charset="0"/>
              </a:rPr>
              <a:t>Aro </a:t>
            </a:r>
            <a:r>
              <a:rPr lang="it-IT" sz="1800" b="1" i="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txarra</a:t>
            </a:r>
            <a:r>
              <a:rPr lang="it-IT" sz="1800" b="1" i="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it-IT" sz="1800" b="1" i="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baldin</a:t>
            </a:r>
            <a:r>
              <a:rPr lang="it-IT" sz="1800" b="1" i="1" dirty="0">
                <a:solidFill>
                  <a:srgbClr val="3F2683"/>
                </a:solidFill>
                <a:effectLst/>
                <a:latin typeface="Times" panose="02020603050405020304" pitchFamily="18" charset="0"/>
                <a:ea typeface="Calibri" panose="020F0502020204030204" pitchFamily="34" charset="0"/>
                <a:cs typeface="Times" panose="02020603050405020304" pitchFamily="18" charset="0"/>
              </a:rPr>
              <a:t> bada, </a:t>
            </a:r>
            <a:r>
              <a:rPr lang="it-IT" sz="1800" b="1" i="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aterbea</a:t>
            </a:r>
            <a:r>
              <a:rPr lang="it-IT" sz="1800" b="1" i="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it-IT" sz="1800" b="1" i="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Mendeala</a:t>
            </a:r>
            <a:r>
              <a:rPr lang="it-IT" sz="1800" b="1" i="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it-IT" sz="1800" b="1" i="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gelan</a:t>
            </a:r>
            <a:r>
              <a:rPr lang="it-IT" sz="1800" b="1" i="1" dirty="0">
                <a:solidFill>
                  <a:srgbClr val="3F2683"/>
                </a:solidFill>
                <a:effectLst/>
                <a:latin typeface="Times" panose="02020603050405020304" pitchFamily="18" charset="0"/>
                <a:ea typeface="Calibri" panose="020F0502020204030204" pitchFamily="34" charset="0"/>
                <a:cs typeface="Times" panose="02020603050405020304" pitchFamily="18" charset="0"/>
              </a:rPr>
              <a:t>.</a:t>
            </a:r>
          </a:p>
          <a:p>
            <a:endParaRPr lang="it-IT" b="1" i="1" dirty="0">
              <a:solidFill>
                <a:srgbClr val="3F2683"/>
              </a:solidFill>
              <a:latin typeface="Times" panose="02020603050405020304" pitchFamily="18" charset="0"/>
              <a:ea typeface="Calibri" panose="020F0502020204030204" pitchFamily="34" charset="0"/>
              <a:cs typeface="Times" panose="02020603050405020304" pitchFamily="18" charset="0"/>
            </a:endParaRPr>
          </a:p>
          <a:p>
            <a:r>
              <a:rPr lang="en-US" sz="18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Kirol</a:t>
            </a:r>
            <a:r>
              <a:rPr lang="en-US" sz="18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en-US" sz="1800" b="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zelaia</a:t>
            </a:r>
            <a:r>
              <a:rPr lang="en-US" sz="1800" b="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endParaRPr lang="fr-FR" sz="1800" dirty="0">
              <a:solidFill>
                <a:srgbClr val="3F2683"/>
              </a:solidFill>
              <a:effectLst/>
              <a:latin typeface="Times" panose="02020603050405020304" pitchFamily="18" charset="0"/>
              <a:ea typeface="Calibri" panose="020F0502020204030204" pitchFamily="34" charset="0"/>
              <a:cs typeface="Times" panose="02020603050405020304" pitchFamily="18" charset="0"/>
            </a:endParaRPr>
          </a:p>
          <a:p>
            <a:endParaRPr lang="fr-FR" sz="1800" b="1" dirty="0">
              <a:solidFill>
                <a:srgbClr val="3F2683"/>
              </a:solidFill>
              <a:effectLst/>
              <a:latin typeface="Times" panose="02020603050405020304" pitchFamily="18" charset="0"/>
              <a:ea typeface="Calibri" panose="020F0502020204030204" pitchFamily="34" charset="0"/>
              <a:cs typeface="Times" panose="02020603050405020304" pitchFamily="18" charset="0"/>
            </a:endParaRPr>
          </a:p>
        </p:txBody>
      </p:sp>
      <p:sp>
        <p:nvSpPr>
          <p:cNvPr id="46" name="ZoneTexte 45">
            <a:extLst>
              <a:ext uri="{FF2B5EF4-FFF2-40B4-BE49-F238E27FC236}">
                <a16:creationId xmlns:a16="http://schemas.microsoft.com/office/drawing/2014/main" xmlns="" id="{44733841-570F-158A-90D0-61B1D7E64848}"/>
              </a:ext>
            </a:extLst>
          </p:cNvPr>
          <p:cNvSpPr txBox="1">
            <a:spLocks/>
          </p:cNvSpPr>
          <p:nvPr/>
        </p:nvSpPr>
        <p:spPr>
          <a:xfrm>
            <a:off x="175322" y="12000077"/>
            <a:ext cx="8922434" cy="1631216"/>
          </a:xfrm>
          <a:prstGeom prst="rect">
            <a:avLst/>
          </a:prstGeom>
          <a:noFill/>
        </p:spPr>
        <p:txBody>
          <a:bodyPr wrap="square">
            <a:spAutoFit/>
          </a:bodyPr>
          <a:lstStyle/>
          <a:p>
            <a:r>
              <a:rPr lang="fr-FR" sz="1600" b="1" i="1" dirty="0">
                <a:solidFill>
                  <a:srgbClr val="3F2683"/>
                </a:solidFill>
                <a:latin typeface="Times" panose="02020603050405020304" pitchFamily="18" charset="0"/>
                <a:ea typeface="Calibri" panose="020F0502020204030204" pitchFamily="34" charset="0"/>
                <a:cs typeface="Times" panose="02020603050405020304" pitchFamily="18" charset="0"/>
              </a:rPr>
              <a:t>Evènement organisé par l’association </a:t>
            </a:r>
            <a:r>
              <a:rPr lang="fr-FR" sz="1600" b="1" i="1" dirty="0" err="1">
                <a:solidFill>
                  <a:srgbClr val="3F2683"/>
                </a:solidFill>
                <a:latin typeface="Times" panose="02020603050405020304" pitchFamily="18" charset="0"/>
                <a:ea typeface="Calibri" panose="020F0502020204030204" pitchFamily="34" charset="0"/>
                <a:cs typeface="Times" panose="02020603050405020304" pitchFamily="18" charset="0"/>
              </a:rPr>
              <a:t>Urtxintxak</a:t>
            </a:r>
            <a:r>
              <a:rPr lang="fr-FR" sz="1600" b="1" i="1" dirty="0">
                <a:solidFill>
                  <a:srgbClr val="3F2683"/>
                </a:solidFill>
                <a:latin typeface="Times" panose="02020603050405020304" pitchFamily="18" charset="0"/>
                <a:ea typeface="Calibri" panose="020F0502020204030204" pitchFamily="34" charset="0"/>
                <a:cs typeface="Times" panose="02020603050405020304" pitchFamily="18" charset="0"/>
              </a:rPr>
              <a:t> Hasparren Athlétisme en partenariat avec la Communauté d’Agglomération.</a:t>
            </a:r>
          </a:p>
          <a:p>
            <a:r>
              <a:rPr lang="fr-FR" sz="1400" b="1" i="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Ekitaldi</a:t>
            </a:r>
            <a:r>
              <a:rPr lang="fr-FR" sz="1800" dirty="0">
                <a:effectLst/>
                <a:latin typeface="Calibri" panose="020F0502020204030204" pitchFamily="34" charset="0"/>
                <a:ea typeface="Calibri" panose="020F0502020204030204" pitchFamily="34" charset="0"/>
              </a:rPr>
              <a:t> </a:t>
            </a:r>
            <a:r>
              <a:rPr lang="fr-FR" sz="1400" b="1" i="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hau</a:t>
            </a:r>
            <a:r>
              <a:rPr lang="fr-FR" sz="1400" b="1" i="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fr-FR" sz="1400" b="1" i="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Urtxintxak</a:t>
            </a:r>
            <a:r>
              <a:rPr lang="fr-FR" sz="1400" b="1" i="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fr-FR" sz="1400" b="1" i="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Hazparneko</a:t>
            </a:r>
            <a:r>
              <a:rPr lang="fr-FR" sz="1400" b="1" i="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fr-FR" sz="1400" b="1" i="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Atletismo</a:t>
            </a:r>
            <a:r>
              <a:rPr lang="fr-FR" sz="1400" b="1" i="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fr-FR" sz="1400" b="1" i="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elkarteak</a:t>
            </a:r>
            <a:r>
              <a:rPr lang="fr-FR" sz="1400" b="1" i="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fr-FR" sz="1400" b="1" i="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antolatu</a:t>
            </a:r>
            <a:r>
              <a:rPr lang="fr-FR" sz="1400" b="1" i="1" dirty="0">
                <a:solidFill>
                  <a:srgbClr val="3F2683"/>
                </a:solidFill>
                <a:effectLst/>
                <a:latin typeface="Times" panose="02020603050405020304" pitchFamily="18" charset="0"/>
                <a:ea typeface="Calibri" panose="020F0502020204030204" pitchFamily="34" charset="0"/>
                <a:cs typeface="Times" panose="02020603050405020304" pitchFamily="18" charset="0"/>
              </a:rPr>
              <a:t> du </a:t>
            </a:r>
            <a:r>
              <a:rPr lang="fr-FR" sz="1400" b="1" i="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Euskal</a:t>
            </a:r>
            <a:r>
              <a:rPr lang="fr-FR" sz="1400" b="1" i="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fr-FR" sz="1400" b="1" i="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Hirigune</a:t>
            </a:r>
            <a:r>
              <a:rPr lang="fr-FR" sz="1400" b="1" i="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fr-FR" sz="1400" b="1" i="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Elkargoarekin</a:t>
            </a:r>
            <a:r>
              <a:rPr lang="fr-FR" sz="1400" b="1" i="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fr-FR" sz="1400" b="1" i="1"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partaidetzan</a:t>
            </a:r>
            <a:endParaRPr lang="fr-FR" sz="1400" b="1" i="1" dirty="0">
              <a:solidFill>
                <a:srgbClr val="3F2683"/>
              </a:solidFill>
              <a:effectLst/>
              <a:latin typeface="Times" panose="02020603050405020304" pitchFamily="18" charset="0"/>
              <a:ea typeface="Calibri" panose="020F0502020204030204" pitchFamily="34" charset="0"/>
              <a:cs typeface="Times" panose="02020603050405020304" pitchFamily="18" charset="0"/>
            </a:endParaRPr>
          </a:p>
          <a:p>
            <a:endParaRPr lang="fr-FR" sz="1600" b="1" i="1" dirty="0">
              <a:solidFill>
                <a:srgbClr val="3F2683"/>
              </a:solidFill>
              <a:effectLst/>
              <a:latin typeface="Times" panose="02020603050405020304" pitchFamily="18" charset="0"/>
              <a:ea typeface="Calibri" panose="020F0502020204030204" pitchFamily="34" charset="0"/>
              <a:cs typeface="Times" panose="02020603050405020304" pitchFamily="18" charset="0"/>
            </a:endParaRPr>
          </a:p>
          <a:p>
            <a:r>
              <a:rPr lang="fr-FR" sz="1600" b="1" i="1" dirty="0">
                <a:solidFill>
                  <a:srgbClr val="3F2683"/>
                </a:solidFill>
                <a:effectLst/>
                <a:latin typeface="Times" panose="02020603050405020304" pitchFamily="18" charset="0"/>
                <a:ea typeface="Calibri" panose="020F0502020204030204" pitchFamily="34" charset="0"/>
                <a:cs typeface="Times" panose="02020603050405020304" pitchFamily="18" charset="0"/>
              </a:rPr>
              <a:t>Informations / </a:t>
            </a:r>
            <a:r>
              <a:rPr lang="it-IT" sz="1600" b="1" i="1" dirty="0" err="1">
                <a:solidFill>
                  <a:srgbClr val="3F2683"/>
                </a:solidFill>
                <a:latin typeface="Times" panose="02020603050405020304" pitchFamily="18" charset="0"/>
                <a:ea typeface="Calibri" panose="020F0502020204030204" pitchFamily="34" charset="0"/>
                <a:cs typeface="Times" panose="02020603050405020304" pitchFamily="18" charset="0"/>
              </a:rPr>
              <a:t>Xehetasunak</a:t>
            </a:r>
            <a:r>
              <a:rPr lang="fr-FR" sz="1600" b="1" i="1" dirty="0">
                <a:solidFill>
                  <a:srgbClr val="3F2683"/>
                </a:solidFill>
                <a:effectLst/>
                <a:latin typeface="Times" panose="02020603050405020304" pitchFamily="18" charset="0"/>
                <a:ea typeface="Calibri" panose="020F0502020204030204" pitchFamily="34" charset="0"/>
                <a:cs typeface="Times" panose="02020603050405020304" pitchFamily="18" charset="0"/>
              </a:rPr>
              <a:t>: </a:t>
            </a:r>
            <a:r>
              <a:rPr lang="fr-FR" sz="1600" b="1" i="1" u="sng" dirty="0">
                <a:solidFill>
                  <a:srgbClr val="3F2683"/>
                </a:solidFill>
                <a:effectLst/>
                <a:latin typeface="Times" panose="02020603050405020304" pitchFamily="18" charset="0"/>
                <a:ea typeface="Calibri" panose="020F0502020204030204" pitchFamily="34" charset="0"/>
                <a:cs typeface="Times" panose="02020603050405020304" pitchFamily="18" charset="0"/>
              </a:rPr>
              <a:t>Facebook </a:t>
            </a:r>
            <a:r>
              <a:rPr lang="fr-FR" sz="1600" b="1" i="1" u="sng" dirty="0" err="1">
                <a:solidFill>
                  <a:srgbClr val="3F2683"/>
                </a:solidFill>
                <a:effectLst/>
                <a:latin typeface="Times" panose="02020603050405020304" pitchFamily="18" charset="0"/>
                <a:ea typeface="Calibri" panose="020F0502020204030204" pitchFamily="34" charset="0"/>
                <a:cs typeface="Times" panose="02020603050405020304" pitchFamily="18" charset="0"/>
              </a:rPr>
              <a:t>Urtxintxak</a:t>
            </a:r>
            <a:r>
              <a:rPr lang="fr-FR" sz="1600" b="1" i="1" u="sng" dirty="0">
                <a:solidFill>
                  <a:srgbClr val="3F2683"/>
                </a:solidFill>
                <a:effectLst/>
                <a:latin typeface="Times" panose="02020603050405020304" pitchFamily="18" charset="0"/>
                <a:ea typeface="Calibri" panose="020F0502020204030204" pitchFamily="34" charset="0"/>
                <a:cs typeface="Times" panose="02020603050405020304" pitchFamily="18" charset="0"/>
              </a:rPr>
              <a:t> Hasparren Athlétisme.   </a:t>
            </a:r>
          </a:p>
          <a:p>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 8">
            <a:extLst>
              <a:ext uri="{FF2B5EF4-FFF2-40B4-BE49-F238E27FC236}">
                <a16:creationId xmlns:a16="http://schemas.microsoft.com/office/drawing/2014/main" xmlns="" id="{5EA8C4C0-3B47-BED3-5D51-C099219DADAE}"/>
              </a:ext>
            </a:extLst>
          </p:cNvPr>
          <p:cNvPicPr>
            <a:picLocks noChangeAspect="1"/>
          </p:cNvPicPr>
          <p:nvPr/>
        </p:nvPicPr>
        <p:blipFill>
          <a:blip r:embed="rId3"/>
          <a:stretch>
            <a:fillRect/>
          </a:stretch>
        </p:blipFill>
        <p:spPr>
          <a:xfrm>
            <a:off x="9122400" y="12033539"/>
            <a:ext cx="1310852" cy="1189226"/>
          </a:xfrm>
          <a:prstGeom prst="rect">
            <a:avLst/>
          </a:prstGeom>
        </p:spPr>
      </p:pic>
      <p:cxnSp>
        <p:nvCxnSpPr>
          <p:cNvPr id="2" name="Connecteur droit 1">
            <a:extLst>
              <a:ext uri="{FF2B5EF4-FFF2-40B4-BE49-F238E27FC236}">
                <a16:creationId xmlns:a16="http://schemas.microsoft.com/office/drawing/2014/main" xmlns="" id="{21F645F1-3B54-D626-316D-DFC1F0C1F456}"/>
              </a:ext>
            </a:extLst>
          </p:cNvPr>
          <p:cNvCxnSpPr>
            <a:cxnSpLocks/>
          </p:cNvCxnSpPr>
          <p:nvPr/>
        </p:nvCxnSpPr>
        <p:spPr>
          <a:xfrm flipH="1">
            <a:off x="233915" y="12868613"/>
            <a:ext cx="8631790" cy="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53197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AC813BD2-4652-0826-24F2-6E61321825BC}"/>
              </a:ext>
            </a:extLst>
          </p:cNvPr>
          <p:cNvPicPr>
            <a:picLocks noChangeAspect="1"/>
          </p:cNvPicPr>
          <p:nvPr/>
        </p:nvPicPr>
        <p:blipFill>
          <a:blip r:embed="rId2"/>
          <a:stretch>
            <a:fillRect/>
          </a:stretch>
        </p:blipFill>
        <p:spPr>
          <a:xfrm>
            <a:off x="8870" y="153694"/>
            <a:ext cx="10682943" cy="15116175"/>
          </a:xfrm>
          <a:prstGeom prst="rect">
            <a:avLst/>
          </a:prstGeom>
        </p:spPr>
      </p:pic>
      <p:cxnSp>
        <p:nvCxnSpPr>
          <p:cNvPr id="7" name="Connecteur droit 6">
            <a:extLst>
              <a:ext uri="{FF2B5EF4-FFF2-40B4-BE49-F238E27FC236}">
                <a16:creationId xmlns:a16="http://schemas.microsoft.com/office/drawing/2014/main" xmlns="" id="{0FE3FADD-7ECD-1B47-5719-941EA39946F4}"/>
              </a:ext>
            </a:extLst>
          </p:cNvPr>
          <p:cNvCxnSpPr>
            <a:cxnSpLocks/>
          </p:cNvCxnSpPr>
          <p:nvPr/>
        </p:nvCxnSpPr>
        <p:spPr>
          <a:xfrm>
            <a:off x="6319777" y="6007096"/>
            <a:ext cx="0" cy="176757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xmlns="" id="{C7F9C66A-FFC5-08A7-9807-2577C20BF8A8}"/>
              </a:ext>
            </a:extLst>
          </p:cNvPr>
          <p:cNvCxnSpPr>
            <a:cxnSpLocks/>
          </p:cNvCxnSpPr>
          <p:nvPr/>
        </p:nvCxnSpPr>
        <p:spPr>
          <a:xfrm flipH="1">
            <a:off x="345440" y="12608560"/>
            <a:ext cx="10109200" cy="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xmlns="" id="{A2258727-F946-8250-EFF3-8C449917647A}"/>
              </a:ext>
            </a:extLst>
          </p:cNvPr>
          <p:cNvCxnSpPr>
            <a:cxnSpLocks/>
          </p:cNvCxnSpPr>
          <p:nvPr/>
        </p:nvCxnSpPr>
        <p:spPr>
          <a:xfrm>
            <a:off x="3718817" y="7925906"/>
            <a:ext cx="0" cy="855414"/>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xmlns="" id="{9E5E9E93-0399-FCBA-E924-96ECC9407135}"/>
              </a:ext>
            </a:extLst>
          </p:cNvPr>
          <p:cNvCxnSpPr>
            <a:cxnSpLocks/>
          </p:cNvCxnSpPr>
          <p:nvPr/>
        </p:nvCxnSpPr>
        <p:spPr>
          <a:xfrm flipH="1">
            <a:off x="230659" y="6007096"/>
            <a:ext cx="10223981" cy="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39FD49C6-6CC6-3371-BE02-7493ED2016D6}"/>
              </a:ext>
            </a:extLst>
          </p:cNvPr>
          <p:cNvCxnSpPr>
            <a:cxnSpLocks/>
          </p:cNvCxnSpPr>
          <p:nvPr/>
        </p:nvCxnSpPr>
        <p:spPr>
          <a:xfrm flipH="1">
            <a:off x="230659" y="6896323"/>
            <a:ext cx="5859245" cy="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xmlns="" id="{236574B0-BDB3-EBFB-FB2A-F374D16C14FD}"/>
              </a:ext>
            </a:extLst>
          </p:cNvPr>
          <p:cNvCxnSpPr>
            <a:cxnSpLocks/>
          </p:cNvCxnSpPr>
          <p:nvPr/>
        </p:nvCxnSpPr>
        <p:spPr>
          <a:xfrm flipH="1">
            <a:off x="230659" y="7858329"/>
            <a:ext cx="10223981" cy="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xmlns="" id="{DEC01743-820D-61CA-E752-E0BFA07A5763}"/>
              </a:ext>
            </a:extLst>
          </p:cNvPr>
          <p:cNvCxnSpPr>
            <a:cxnSpLocks/>
          </p:cNvCxnSpPr>
          <p:nvPr/>
        </p:nvCxnSpPr>
        <p:spPr>
          <a:xfrm>
            <a:off x="6888737" y="7925906"/>
            <a:ext cx="0" cy="855414"/>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xmlns="" id="{B6828336-C6C5-4343-309A-CFC3F8F703C3}"/>
              </a:ext>
            </a:extLst>
          </p:cNvPr>
          <p:cNvCxnSpPr>
            <a:cxnSpLocks/>
          </p:cNvCxnSpPr>
          <p:nvPr/>
        </p:nvCxnSpPr>
        <p:spPr>
          <a:xfrm>
            <a:off x="8595617" y="7925906"/>
            <a:ext cx="0" cy="855414"/>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xmlns="" id="{E4D24CDC-6D37-A7FB-FA3F-DD7A3683C853}"/>
              </a:ext>
            </a:extLst>
          </p:cNvPr>
          <p:cNvCxnSpPr>
            <a:cxnSpLocks/>
          </p:cNvCxnSpPr>
          <p:nvPr/>
        </p:nvCxnSpPr>
        <p:spPr>
          <a:xfrm flipH="1">
            <a:off x="230659" y="8848202"/>
            <a:ext cx="10223981" cy="0"/>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xmlns="" id="{ADA4C8C3-FB9A-3B30-7576-E3955B6AF9D9}"/>
              </a:ext>
            </a:extLst>
          </p:cNvPr>
          <p:cNvCxnSpPr>
            <a:cxnSpLocks/>
          </p:cNvCxnSpPr>
          <p:nvPr/>
        </p:nvCxnSpPr>
        <p:spPr>
          <a:xfrm>
            <a:off x="5537457" y="8923016"/>
            <a:ext cx="0" cy="3604264"/>
          </a:xfrm>
          <a:prstGeom prst="line">
            <a:avLst/>
          </a:prstGeom>
          <a:ln w="12700">
            <a:solidFill>
              <a:srgbClr val="3F2683"/>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xmlns="" id="{B29721C1-762B-B0D4-D582-DB381300EAFE}"/>
              </a:ext>
            </a:extLst>
          </p:cNvPr>
          <p:cNvSpPr txBox="1"/>
          <p:nvPr/>
        </p:nvSpPr>
        <p:spPr>
          <a:xfrm>
            <a:off x="454143" y="5973855"/>
            <a:ext cx="5506278" cy="954107"/>
          </a:xfrm>
          <a:prstGeom prst="rect">
            <a:avLst/>
          </a:prstGeom>
          <a:noFill/>
        </p:spPr>
        <p:txBody>
          <a:bodyPr wrap="square">
            <a:spAutoFit/>
          </a:bodyPr>
          <a:lstStyle/>
          <a:p>
            <a:r>
              <a:rPr lang="fr-FR" sz="2800" b="1" dirty="0">
                <a:solidFill>
                  <a:srgbClr val="3F2683"/>
                </a:solidFill>
                <a:latin typeface="Times" pitchFamily="2" charset="0"/>
              </a:rPr>
              <a:t>Renaissance de la châtaigne au Pays Basque</a:t>
            </a:r>
          </a:p>
        </p:txBody>
      </p:sp>
      <p:sp>
        <p:nvSpPr>
          <p:cNvPr id="6" name="ZoneTexte 5">
            <a:extLst>
              <a:ext uri="{FF2B5EF4-FFF2-40B4-BE49-F238E27FC236}">
                <a16:creationId xmlns:a16="http://schemas.microsoft.com/office/drawing/2014/main" xmlns="" id="{B0152E2E-2E2D-F8FF-185F-33FF762D7627}"/>
              </a:ext>
            </a:extLst>
          </p:cNvPr>
          <p:cNvSpPr txBox="1"/>
          <p:nvPr/>
        </p:nvSpPr>
        <p:spPr>
          <a:xfrm>
            <a:off x="392706" y="6880258"/>
            <a:ext cx="5629153" cy="983283"/>
          </a:xfrm>
          <a:prstGeom prst="rect">
            <a:avLst/>
          </a:prstGeom>
          <a:noFill/>
        </p:spPr>
        <p:txBody>
          <a:bodyPr wrap="square" rtlCol="0" anchor="ctr">
            <a:spAutoFit/>
          </a:bodyPr>
          <a:lstStyle/>
          <a:p>
            <a:pPr>
              <a:lnSpc>
                <a:spcPct val="107000"/>
              </a:lnSpc>
              <a:spcBef>
                <a:spcPts val="200"/>
              </a:spcBef>
              <a:spcAft>
                <a:spcPts val="800"/>
              </a:spcAft>
            </a:pPr>
            <a:r>
              <a:rPr lang="de-DE" sz="2800" b="1" dirty="0" err="1">
                <a:solidFill>
                  <a:srgbClr val="3F2683"/>
                </a:solidFill>
                <a:effectLst/>
                <a:latin typeface="Times" panose="02020603050405020304" pitchFamily="18" charset="0"/>
                <a:ea typeface="Malgun Gothic Semilight" panose="020B0502040204020203" pitchFamily="34" charset="-128"/>
                <a:cs typeface="Times" panose="02020603050405020304" pitchFamily="18" charset="0"/>
              </a:rPr>
              <a:t>Gaztainaren</a:t>
            </a:r>
            <a:r>
              <a:rPr lang="de-DE" sz="2800" b="1" dirty="0">
                <a:solidFill>
                  <a:srgbClr val="3F2683"/>
                </a:solidFill>
                <a:effectLst/>
                <a:latin typeface="Times" panose="02020603050405020304" pitchFamily="18" charset="0"/>
                <a:ea typeface="Malgun Gothic Semilight" panose="020B0502040204020203" pitchFamily="34" charset="-128"/>
                <a:cs typeface="Times" panose="02020603050405020304" pitchFamily="18" charset="0"/>
              </a:rPr>
              <a:t> </a:t>
            </a:r>
            <a:r>
              <a:rPr lang="de-DE" sz="2800" b="1" dirty="0" err="1">
                <a:solidFill>
                  <a:srgbClr val="3F2683"/>
                </a:solidFill>
                <a:effectLst/>
                <a:latin typeface="Times" panose="02020603050405020304" pitchFamily="18" charset="0"/>
                <a:ea typeface="Malgun Gothic Semilight" panose="020B0502040204020203" pitchFamily="34" charset="-128"/>
                <a:cs typeface="Times" panose="02020603050405020304" pitchFamily="18" charset="0"/>
              </a:rPr>
              <a:t>pizkundea</a:t>
            </a:r>
            <a:r>
              <a:rPr lang="de-DE" sz="2800" b="1" dirty="0">
                <a:solidFill>
                  <a:srgbClr val="3F2683"/>
                </a:solidFill>
                <a:effectLst/>
                <a:latin typeface="Times" panose="02020603050405020304" pitchFamily="18" charset="0"/>
                <a:ea typeface="Malgun Gothic Semilight" panose="020B0502040204020203" pitchFamily="34" charset="-128"/>
                <a:cs typeface="Times" panose="02020603050405020304" pitchFamily="18" charset="0"/>
              </a:rPr>
              <a:t> </a:t>
            </a:r>
            <a:r>
              <a:rPr lang="de-DE" sz="2800" b="1" dirty="0" err="1">
                <a:solidFill>
                  <a:srgbClr val="3F2683"/>
                </a:solidFill>
                <a:effectLst/>
                <a:latin typeface="Times" panose="02020603050405020304" pitchFamily="18" charset="0"/>
                <a:ea typeface="Malgun Gothic Semilight" panose="020B0502040204020203" pitchFamily="34" charset="-128"/>
                <a:cs typeface="Times" panose="02020603050405020304" pitchFamily="18" charset="0"/>
              </a:rPr>
              <a:t>Ipar</a:t>
            </a:r>
            <a:r>
              <a:rPr lang="de-DE" sz="2800" b="1" dirty="0">
                <a:solidFill>
                  <a:srgbClr val="3F2683"/>
                </a:solidFill>
                <a:effectLst/>
                <a:latin typeface="Times" panose="02020603050405020304" pitchFamily="18" charset="0"/>
                <a:ea typeface="Malgun Gothic Semilight" panose="020B0502040204020203" pitchFamily="34" charset="-128"/>
                <a:cs typeface="Times" panose="02020603050405020304" pitchFamily="18" charset="0"/>
              </a:rPr>
              <a:t> </a:t>
            </a:r>
            <a:r>
              <a:rPr lang="de-DE" sz="2800" b="1" dirty="0" err="1">
                <a:solidFill>
                  <a:srgbClr val="3F2683"/>
                </a:solidFill>
                <a:effectLst/>
                <a:latin typeface="Times" panose="02020603050405020304" pitchFamily="18" charset="0"/>
                <a:ea typeface="Malgun Gothic Semilight" panose="020B0502040204020203" pitchFamily="34" charset="-128"/>
                <a:cs typeface="Times" panose="02020603050405020304" pitchFamily="18" charset="0"/>
              </a:rPr>
              <a:t>Euskal</a:t>
            </a:r>
            <a:r>
              <a:rPr lang="de-DE" sz="2800" b="1" dirty="0">
                <a:solidFill>
                  <a:srgbClr val="3F2683"/>
                </a:solidFill>
                <a:effectLst/>
                <a:latin typeface="Times" panose="02020603050405020304" pitchFamily="18" charset="0"/>
                <a:ea typeface="Malgun Gothic Semilight" panose="020B0502040204020203" pitchFamily="34" charset="-128"/>
                <a:cs typeface="Times" panose="02020603050405020304" pitchFamily="18" charset="0"/>
              </a:rPr>
              <a:t> </a:t>
            </a:r>
            <a:r>
              <a:rPr lang="de-DE" sz="2800" b="1" dirty="0" err="1">
                <a:solidFill>
                  <a:srgbClr val="3F2683"/>
                </a:solidFill>
                <a:effectLst/>
                <a:latin typeface="Times" panose="02020603050405020304" pitchFamily="18" charset="0"/>
                <a:ea typeface="Malgun Gothic Semilight" panose="020B0502040204020203" pitchFamily="34" charset="-128"/>
                <a:cs typeface="Times" panose="02020603050405020304" pitchFamily="18" charset="0"/>
              </a:rPr>
              <a:t>Herrian</a:t>
            </a:r>
            <a:endParaRPr lang="fr-FR" sz="2800" dirty="0">
              <a:solidFill>
                <a:srgbClr val="3F2683"/>
              </a:solidFill>
              <a:effectLst/>
              <a:latin typeface="Times" panose="02020603050405020304" pitchFamily="18" charset="0"/>
              <a:ea typeface="Calibri" panose="020F0502020204030204" pitchFamily="34" charset="0"/>
              <a:cs typeface="Times" panose="02020603050405020304" pitchFamily="18" charset="0"/>
            </a:endParaRPr>
          </a:p>
        </p:txBody>
      </p:sp>
      <p:sp>
        <p:nvSpPr>
          <p:cNvPr id="12" name="ZoneTexte 11">
            <a:extLst>
              <a:ext uri="{FF2B5EF4-FFF2-40B4-BE49-F238E27FC236}">
                <a16:creationId xmlns:a16="http://schemas.microsoft.com/office/drawing/2014/main" xmlns="" id="{9EDF93F9-C507-BF38-A01B-819551705AAE}"/>
              </a:ext>
            </a:extLst>
          </p:cNvPr>
          <p:cNvSpPr txBox="1"/>
          <p:nvPr/>
        </p:nvSpPr>
        <p:spPr>
          <a:xfrm>
            <a:off x="6544880" y="6132700"/>
            <a:ext cx="3624848" cy="830997"/>
          </a:xfrm>
          <a:prstGeom prst="rect">
            <a:avLst/>
          </a:prstGeom>
          <a:noFill/>
        </p:spPr>
        <p:txBody>
          <a:bodyPr wrap="square">
            <a:spAutoFit/>
          </a:bodyPr>
          <a:lstStyle/>
          <a:p>
            <a:r>
              <a:rPr lang="fr-FR" sz="4800" b="1" dirty="0">
                <a:solidFill>
                  <a:srgbClr val="3F2683"/>
                </a:solidFill>
                <a:latin typeface="Times" pitchFamily="2" charset="0"/>
              </a:rPr>
              <a:t>Hasparren</a:t>
            </a:r>
          </a:p>
        </p:txBody>
      </p:sp>
      <p:sp>
        <p:nvSpPr>
          <p:cNvPr id="13" name="ZoneTexte 12">
            <a:extLst>
              <a:ext uri="{FF2B5EF4-FFF2-40B4-BE49-F238E27FC236}">
                <a16:creationId xmlns:a16="http://schemas.microsoft.com/office/drawing/2014/main" xmlns="" id="{0D0C5DA2-AB23-939C-516F-AAE298AEEE3D}"/>
              </a:ext>
            </a:extLst>
          </p:cNvPr>
          <p:cNvSpPr txBox="1"/>
          <p:nvPr/>
        </p:nvSpPr>
        <p:spPr>
          <a:xfrm>
            <a:off x="6582823" y="6921099"/>
            <a:ext cx="3911594" cy="830997"/>
          </a:xfrm>
          <a:prstGeom prst="rect">
            <a:avLst/>
          </a:prstGeom>
          <a:noFill/>
        </p:spPr>
        <p:txBody>
          <a:bodyPr wrap="square" rtlCol="0" anchor="ctr">
            <a:spAutoFit/>
          </a:bodyPr>
          <a:lstStyle/>
          <a:p>
            <a:r>
              <a:rPr lang="fr-FR" sz="4800" dirty="0" err="1">
                <a:solidFill>
                  <a:srgbClr val="3F2683"/>
                </a:solidFill>
                <a:latin typeface="Times" pitchFamily="2" charset="0"/>
              </a:rPr>
              <a:t>Hazparne</a:t>
            </a:r>
            <a:endParaRPr lang="fr-FR" sz="4800" dirty="0">
              <a:solidFill>
                <a:srgbClr val="3F2683"/>
              </a:solidFill>
              <a:latin typeface="Times" pitchFamily="2" charset="0"/>
            </a:endParaRPr>
          </a:p>
        </p:txBody>
      </p:sp>
      <p:sp>
        <p:nvSpPr>
          <p:cNvPr id="19" name="ZoneTexte 18">
            <a:extLst>
              <a:ext uri="{FF2B5EF4-FFF2-40B4-BE49-F238E27FC236}">
                <a16:creationId xmlns:a16="http://schemas.microsoft.com/office/drawing/2014/main" xmlns="" id="{AC5E0710-5699-B66B-482B-C0767EBBA618}"/>
              </a:ext>
            </a:extLst>
          </p:cNvPr>
          <p:cNvSpPr txBox="1"/>
          <p:nvPr/>
        </p:nvSpPr>
        <p:spPr>
          <a:xfrm>
            <a:off x="548897" y="8017868"/>
            <a:ext cx="3169913" cy="707886"/>
          </a:xfrm>
          <a:prstGeom prst="rect">
            <a:avLst/>
          </a:prstGeom>
          <a:noFill/>
        </p:spPr>
        <p:txBody>
          <a:bodyPr wrap="square">
            <a:spAutoFit/>
          </a:bodyPr>
          <a:lstStyle/>
          <a:p>
            <a:r>
              <a:rPr lang="fr-FR" sz="4000" b="1" dirty="0">
                <a:solidFill>
                  <a:srgbClr val="3F2683"/>
                </a:solidFill>
                <a:latin typeface="Times" pitchFamily="2" charset="0"/>
              </a:rPr>
              <a:t>12 oct.  </a:t>
            </a:r>
            <a:r>
              <a:rPr lang="fr-FR" sz="4000" b="1" dirty="0" err="1">
                <a:solidFill>
                  <a:srgbClr val="3F2683"/>
                </a:solidFill>
                <a:latin typeface="Times" pitchFamily="2" charset="0"/>
              </a:rPr>
              <a:t>urria</a:t>
            </a:r>
            <a:endParaRPr lang="fr-FR" sz="4000" dirty="0">
              <a:solidFill>
                <a:srgbClr val="3F2683"/>
              </a:solidFill>
              <a:latin typeface="Times" pitchFamily="2" charset="0"/>
            </a:endParaRPr>
          </a:p>
        </p:txBody>
      </p:sp>
      <p:sp>
        <p:nvSpPr>
          <p:cNvPr id="26" name="ZoneTexte 25">
            <a:extLst>
              <a:ext uri="{FF2B5EF4-FFF2-40B4-BE49-F238E27FC236}">
                <a16:creationId xmlns:a16="http://schemas.microsoft.com/office/drawing/2014/main" xmlns="" id="{DE6F01E0-2AB0-0BD1-2158-FE59B70F2B79}"/>
              </a:ext>
            </a:extLst>
          </p:cNvPr>
          <p:cNvSpPr txBox="1"/>
          <p:nvPr/>
        </p:nvSpPr>
        <p:spPr>
          <a:xfrm>
            <a:off x="4132217" y="8004877"/>
            <a:ext cx="2187560" cy="646331"/>
          </a:xfrm>
          <a:prstGeom prst="rect">
            <a:avLst/>
          </a:prstGeom>
          <a:noFill/>
        </p:spPr>
        <p:txBody>
          <a:bodyPr wrap="square">
            <a:spAutoFit/>
          </a:bodyPr>
          <a:lstStyle/>
          <a:p>
            <a:pPr algn="ctr"/>
            <a:r>
              <a:rPr lang="fr-FR" sz="3600" b="1" dirty="0">
                <a:solidFill>
                  <a:srgbClr val="3F2683"/>
                </a:solidFill>
                <a:latin typeface="Times" pitchFamily="2" charset="0"/>
              </a:rPr>
              <a:t>19:30</a:t>
            </a:r>
            <a:endParaRPr lang="fr-FR" sz="3600" dirty="0">
              <a:solidFill>
                <a:srgbClr val="3F2683"/>
              </a:solidFill>
              <a:latin typeface="Times" pitchFamily="2" charset="0"/>
            </a:endParaRPr>
          </a:p>
        </p:txBody>
      </p:sp>
      <p:sp>
        <p:nvSpPr>
          <p:cNvPr id="28" name="ZoneTexte 27">
            <a:extLst>
              <a:ext uri="{FF2B5EF4-FFF2-40B4-BE49-F238E27FC236}">
                <a16:creationId xmlns:a16="http://schemas.microsoft.com/office/drawing/2014/main" xmlns="" id="{52C0022D-FA8B-3B10-77F0-EEE2D263DC4C}"/>
              </a:ext>
            </a:extLst>
          </p:cNvPr>
          <p:cNvSpPr txBox="1"/>
          <p:nvPr/>
        </p:nvSpPr>
        <p:spPr>
          <a:xfrm>
            <a:off x="7083960" y="8017867"/>
            <a:ext cx="1878883" cy="646331"/>
          </a:xfrm>
          <a:prstGeom prst="rect">
            <a:avLst/>
          </a:prstGeom>
          <a:noFill/>
        </p:spPr>
        <p:txBody>
          <a:bodyPr wrap="square" rtlCol="0" anchor="ctr">
            <a:spAutoFit/>
          </a:bodyPr>
          <a:lstStyle/>
          <a:p>
            <a:r>
              <a:rPr lang="fr-FR" b="1" dirty="0">
                <a:solidFill>
                  <a:srgbClr val="3F2683"/>
                </a:solidFill>
                <a:latin typeface="Times" pitchFamily="2" charset="0"/>
              </a:rPr>
              <a:t>Conférence-débat</a:t>
            </a:r>
            <a:endParaRPr lang="fr-FR" dirty="0">
              <a:solidFill>
                <a:srgbClr val="3F2683"/>
              </a:solidFill>
              <a:latin typeface="Times" pitchFamily="2" charset="0"/>
            </a:endParaRPr>
          </a:p>
        </p:txBody>
      </p:sp>
      <p:sp>
        <p:nvSpPr>
          <p:cNvPr id="35" name="ZoneTexte 34">
            <a:extLst>
              <a:ext uri="{FF2B5EF4-FFF2-40B4-BE49-F238E27FC236}">
                <a16:creationId xmlns:a16="http://schemas.microsoft.com/office/drawing/2014/main" xmlns="" id="{7559D40C-A4F0-B1E8-85E7-C2D152A48BE1}"/>
              </a:ext>
            </a:extLst>
          </p:cNvPr>
          <p:cNvSpPr txBox="1"/>
          <p:nvPr/>
        </p:nvSpPr>
        <p:spPr>
          <a:xfrm>
            <a:off x="8843005" y="8005820"/>
            <a:ext cx="1631495" cy="671915"/>
          </a:xfrm>
          <a:prstGeom prst="rect">
            <a:avLst/>
          </a:prstGeom>
          <a:noFill/>
        </p:spPr>
        <p:txBody>
          <a:bodyPr wrap="square" rtlCol="0" anchor="ctr">
            <a:spAutoFit/>
          </a:bodyPr>
          <a:lstStyle/>
          <a:p>
            <a:pPr algn="just">
              <a:lnSpc>
                <a:spcPct val="107000"/>
              </a:lnSpc>
              <a:spcAft>
                <a:spcPts val="800"/>
              </a:spcAft>
            </a:pPr>
            <a:r>
              <a:rPr lang="it-IT" sz="18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Mintzaldi-eztabaida</a:t>
            </a:r>
            <a:endParaRPr lang="fr-FR" sz="1800" dirty="0">
              <a:solidFill>
                <a:srgbClr val="3F2683"/>
              </a:solidFill>
              <a:effectLst/>
              <a:latin typeface="Times" panose="02020603050405020304" pitchFamily="18" charset="0"/>
              <a:ea typeface="Calibri" panose="020F0502020204030204" pitchFamily="34" charset="0"/>
              <a:cs typeface="Times" panose="02020603050405020304" pitchFamily="18" charset="0"/>
            </a:endParaRPr>
          </a:p>
        </p:txBody>
      </p:sp>
      <p:sp>
        <p:nvSpPr>
          <p:cNvPr id="37" name="ZoneTexte 36">
            <a:extLst>
              <a:ext uri="{FF2B5EF4-FFF2-40B4-BE49-F238E27FC236}">
                <a16:creationId xmlns:a16="http://schemas.microsoft.com/office/drawing/2014/main" xmlns="" id="{DD33A022-55B9-BE70-320D-5D944EED7F2C}"/>
              </a:ext>
            </a:extLst>
          </p:cNvPr>
          <p:cNvSpPr txBox="1"/>
          <p:nvPr/>
        </p:nvSpPr>
        <p:spPr>
          <a:xfrm>
            <a:off x="412112" y="9431735"/>
            <a:ext cx="4933790" cy="3139321"/>
          </a:xfrm>
          <a:prstGeom prst="rect">
            <a:avLst/>
          </a:prstGeom>
          <a:noFill/>
        </p:spPr>
        <p:txBody>
          <a:bodyPr wrap="square">
            <a:spAutoFit/>
          </a:bodyPr>
          <a:lstStyle/>
          <a:p>
            <a:pPr algn="just"/>
            <a:r>
              <a:rPr lang="fr-FR" sz="1800" b="1" dirty="0">
                <a:solidFill>
                  <a:srgbClr val="3F2683"/>
                </a:solidFill>
                <a:latin typeface="Times" pitchFamily="2" charset="0"/>
              </a:rPr>
              <a:t>Rencontre entre des acteurs du renouveau de la châtaigne au Pays Basque : Conférence-débat sur les avantages pour le territoire du développement d'une filière châtaigne.</a:t>
            </a:r>
          </a:p>
          <a:p>
            <a:pPr algn="just"/>
            <a:endParaRPr lang="fr-FR" b="1" dirty="0">
              <a:solidFill>
                <a:srgbClr val="3F2683"/>
              </a:solidFill>
              <a:latin typeface="Times" pitchFamily="2" charset="0"/>
            </a:endParaRPr>
          </a:p>
          <a:p>
            <a:endParaRPr lang="fr-FR" sz="1800" b="1" dirty="0">
              <a:solidFill>
                <a:srgbClr val="3F2683"/>
              </a:solidFill>
              <a:latin typeface="Times" pitchFamily="2" charset="0"/>
            </a:endParaRPr>
          </a:p>
          <a:p>
            <a:endParaRPr lang="fr-FR" b="1" dirty="0">
              <a:solidFill>
                <a:srgbClr val="3F2683"/>
              </a:solidFill>
              <a:latin typeface="Times" pitchFamily="2" charset="0"/>
            </a:endParaRPr>
          </a:p>
          <a:p>
            <a:r>
              <a:rPr lang="fr-FR" b="1" dirty="0">
                <a:solidFill>
                  <a:srgbClr val="3F2683"/>
                </a:solidFill>
                <a:latin typeface="Times" pitchFamily="2" charset="0"/>
              </a:rPr>
              <a:t>Maison de la </a:t>
            </a:r>
            <a:r>
              <a:rPr lang="fr-FR" sz="1800" b="1" dirty="0">
                <a:solidFill>
                  <a:srgbClr val="3F2683"/>
                </a:solidFill>
                <a:latin typeface="Times" pitchFamily="2" charset="0"/>
              </a:rPr>
              <a:t>Communauté d’Agglomération Pays Basque (CAPB) </a:t>
            </a:r>
          </a:p>
          <a:p>
            <a:r>
              <a:rPr lang="fr-FR" b="1" dirty="0">
                <a:solidFill>
                  <a:srgbClr val="3F2683"/>
                </a:solidFill>
                <a:latin typeface="Times" pitchFamily="2" charset="0"/>
              </a:rPr>
              <a:t>54 rue Francis James</a:t>
            </a:r>
            <a:endParaRPr lang="fr-FR" sz="1800" dirty="0">
              <a:solidFill>
                <a:srgbClr val="3F2683"/>
              </a:solidFill>
              <a:latin typeface="Times" pitchFamily="2" charset="0"/>
            </a:endParaRPr>
          </a:p>
          <a:p>
            <a:r>
              <a:rPr lang="fr-FR" sz="1800" b="1" dirty="0">
                <a:solidFill>
                  <a:srgbClr val="3F2683"/>
                </a:solidFill>
                <a:latin typeface="Times" pitchFamily="2" charset="0"/>
              </a:rPr>
              <a:t>64240 Hasparren</a:t>
            </a:r>
          </a:p>
        </p:txBody>
      </p:sp>
      <p:sp>
        <p:nvSpPr>
          <p:cNvPr id="38" name="ZoneTexte 37">
            <a:extLst>
              <a:ext uri="{FF2B5EF4-FFF2-40B4-BE49-F238E27FC236}">
                <a16:creationId xmlns:a16="http://schemas.microsoft.com/office/drawing/2014/main" xmlns="" id="{EDE81CC5-3792-D6A5-A393-2E589A6D94D2}"/>
              </a:ext>
            </a:extLst>
          </p:cNvPr>
          <p:cNvSpPr txBox="1"/>
          <p:nvPr/>
        </p:nvSpPr>
        <p:spPr>
          <a:xfrm>
            <a:off x="5635868" y="9398324"/>
            <a:ext cx="4775065" cy="3008259"/>
          </a:xfrm>
          <a:prstGeom prst="rect">
            <a:avLst/>
          </a:prstGeom>
          <a:noFill/>
        </p:spPr>
        <p:txBody>
          <a:bodyPr wrap="square" rtlCol="0" anchor="ctr">
            <a:spAutoFit/>
          </a:bodyPr>
          <a:lstStyle/>
          <a:p>
            <a:pPr algn="just">
              <a:lnSpc>
                <a:spcPct val="107000"/>
              </a:lnSpc>
              <a:spcAft>
                <a:spcPts val="800"/>
              </a:spcAft>
            </a:pPr>
            <a:r>
              <a:rPr lang="it-IT" sz="1800"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I</a:t>
            </a:r>
            <a:r>
              <a:rPr lang="it-IT" sz="18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par</a:t>
            </a:r>
            <a:r>
              <a:rPr lang="it-IT" sz="18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8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Euskal</a:t>
            </a:r>
            <a:r>
              <a:rPr lang="it-IT" sz="18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Herriko </a:t>
            </a:r>
            <a:r>
              <a:rPr lang="it-IT" sz="18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gaztainaren</a:t>
            </a:r>
            <a:r>
              <a:rPr lang="it-IT" sz="18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8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pizkundeko</a:t>
            </a:r>
            <a:r>
              <a:rPr lang="it-IT" sz="18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8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aktoreen</a:t>
            </a:r>
            <a:r>
              <a:rPr lang="it-IT" sz="18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8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arteko</a:t>
            </a:r>
            <a:r>
              <a:rPr lang="it-IT" sz="18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8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topaketa</a:t>
            </a:r>
            <a:r>
              <a:rPr lang="it-IT" sz="18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8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Gaztaina-sektore</a:t>
            </a:r>
            <a:r>
              <a:rPr lang="it-IT" sz="18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8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baten</a:t>
            </a:r>
            <a:r>
              <a:rPr lang="it-IT" sz="18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8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garapenak</a:t>
            </a:r>
            <a:r>
              <a:rPr lang="it-IT" sz="18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8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lurraldearentzat</a:t>
            </a:r>
            <a:r>
              <a:rPr lang="it-IT" sz="18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8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dituen</a:t>
            </a:r>
            <a:r>
              <a:rPr lang="it-IT" sz="18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8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abantailei</a:t>
            </a:r>
            <a:r>
              <a:rPr lang="it-IT" sz="18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8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buruzko</a:t>
            </a:r>
            <a:r>
              <a:rPr lang="it-IT" sz="18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a:t>
            </a:r>
            <a:r>
              <a:rPr lang="it-IT" sz="1800" b="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mintzaldia</a:t>
            </a:r>
            <a:r>
              <a:rPr lang="it-IT" sz="1800" b="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a:t>
            </a:r>
          </a:p>
          <a:p>
            <a:pPr algn="just">
              <a:lnSpc>
                <a:spcPct val="107000"/>
              </a:lnSpc>
              <a:spcAft>
                <a:spcPts val="800"/>
              </a:spcAft>
            </a:pPr>
            <a:endParaRPr lang="it-IT" b="1" dirty="0">
              <a:solidFill>
                <a:srgbClr val="3F2683"/>
              </a:solidFill>
              <a:latin typeface="Times" panose="02020603050405020304" pitchFamily="18" charset="0"/>
              <a:ea typeface="Calibri" panose="020F0502020204030204" pitchFamily="34" charset="0"/>
              <a:cs typeface="Times" panose="02020603050405020304" pitchFamily="18" charset="0"/>
            </a:endParaRPr>
          </a:p>
          <a:p>
            <a:pPr algn="just">
              <a:lnSpc>
                <a:spcPct val="107000"/>
              </a:lnSpc>
              <a:spcAft>
                <a:spcPts val="800"/>
              </a:spcAft>
            </a:pPr>
            <a:endParaRPr lang="it-IT" b="1" dirty="0">
              <a:solidFill>
                <a:srgbClr val="3F2683"/>
              </a:solidFill>
              <a:latin typeface="Times" panose="02020603050405020304" pitchFamily="18" charset="0"/>
              <a:ea typeface="Calibri" panose="020F0502020204030204" pitchFamily="34" charset="0"/>
              <a:cs typeface="Times" panose="02020603050405020304" pitchFamily="18" charset="0"/>
            </a:endParaRPr>
          </a:p>
          <a:p>
            <a:pPr algn="just">
              <a:lnSpc>
                <a:spcPts val="2160"/>
              </a:lnSpc>
            </a:pPr>
            <a:r>
              <a:rPr lang="it-IT" sz="1800" b="1" kern="1200" dirty="0" err="1">
                <a:solidFill>
                  <a:srgbClr val="3F2683"/>
                </a:solidFill>
                <a:effectLst/>
                <a:latin typeface="Times" panose="02020603050405020304" pitchFamily="18" charset="0"/>
                <a:ea typeface="Malgun Gothic Semilight" panose="020B0502040204020203" pitchFamily="34" charset="-128"/>
                <a:cs typeface="Times" panose="02020603050405020304" pitchFamily="18" charset="0"/>
              </a:rPr>
              <a:t>Euskal</a:t>
            </a:r>
            <a:r>
              <a:rPr lang="it-IT" sz="1800" b="1" kern="1200" dirty="0">
                <a:solidFill>
                  <a:srgbClr val="3F2683"/>
                </a:solidFill>
                <a:effectLst/>
                <a:latin typeface="Times" panose="02020603050405020304" pitchFamily="18" charset="0"/>
                <a:ea typeface="Malgun Gothic Semilight" panose="020B0502040204020203" pitchFamily="34" charset="-128"/>
                <a:cs typeface="Times" panose="02020603050405020304" pitchFamily="18" charset="0"/>
              </a:rPr>
              <a:t> </a:t>
            </a:r>
            <a:r>
              <a:rPr lang="it-IT" sz="1800" b="1" kern="1200" dirty="0" err="1">
                <a:solidFill>
                  <a:srgbClr val="3F2683"/>
                </a:solidFill>
                <a:effectLst/>
                <a:latin typeface="Times" panose="02020603050405020304" pitchFamily="18" charset="0"/>
                <a:ea typeface="Malgun Gothic Semilight" panose="020B0502040204020203" pitchFamily="34" charset="-128"/>
                <a:cs typeface="Times" panose="02020603050405020304" pitchFamily="18" charset="0"/>
              </a:rPr>
              <a:t>Hirigune</a:t>
            </a:r>
            <a:r>
              <a:rPr lang="it-IT" sz="1800" b="1" kern="1200" dirty="0">
                <a:solidFill>
                  <a:srgbClr val="3F2683"/>
                </a:solidFill>
                <a:effectLst/>
                <a:latin typeface="Times" panose="02020603050405020304" pitchFamily="18" charset="0"/>
                <a:ea typeface="Malgun Gothic Semilight" panose="020B0502040204020203" pitchFamily="34" charset="-128"/>
                <a:cs typeface="Times" panose="02020603050405020304" pitchFamily="18" charset="0"/>
              </a:rPr>
              <a:t> </a:t>
            </a:r>
            <a:r>
              <a:rPr lang="it-IT" sz="1800" b="1" kern="1200" dirty="0" err="1">
                <a:solidFill>
                  <a:srgbClr val="3F2683"/>
                </a:solidFill>
                <a:effectLst/>
                <a:latin typeface="Times" panose="02020603050405020304" pitchFamily="18" charset="0"/>
                <a:ea typeface="Malgun Gothic Semilight" panose="020B0502040204020203" pitchFamily="34" charset="-128"/>
                <a:cs typeface="Times" panose="02020603050405020304" pitchFamily="18" charset="0"/>
              </a:rPr>
              <a:t>Elkargoa</a:t>
            </a:r>
            <a:r>
              <a:rPr lang="it-IT" sz="1800" b="1" kern="1200" dirty="0">
                <a:solidFill>
                  <a:srgbClr val="3F2683"/>
                </a:solidFill>
                <a:effectLst/>
                <a:latin typeface="Times" panose="02020603050405020304" pitchFamily="18" charset="0"/>
                <a:ea typeface="Malgun Gothic Semilight" panose="020B0502040204020203" pitchFamily="34" charset="-128"/>
                <a:cs typeface="Times" panose="02020603050405020304" pitchFamily="18" charset="0"/>
              </a:rPr>
              <a:t> (CAPB)</a:t>
            </a:r>
          </a:p>
          <a:p>
            <a:pPr algn="just">
              <a:lnSpc>
                <a:spcPts val="2160"/>
              </a:lnSpc>
            </a:pPr>
            <a:r>
              <a:rPr lang="it-IT" b="1" dirty="0">
                <a:solidFill>
                  <a:srgbClr val="3F2683"/>
                </a:solidFill>
                <a:latin typeface="Times" panose="02020603050405020304" pitchFamily="18" charset="0"/>
                <a:ea typeface="Malgun Gothic Semilight" panose="020B0502040204020203" pitchFamily="34" charset="-128"/>
                <a:cs typeface="Times" panose="02020603050405020304" pitchFamily="18" charset="0"/>
              </a:rPr>
              <a:t>54 Francis James </a:t>
            </a:r>
            <a:r>
              <a:rPr lang="it-IT" b="1" dirty="0" err="1">
                <a:solidFill>
                  <a:srgbClr val="3F2683"/>
                </a:solidFill>
                <a:latin typeface="Times" panose="02020603050405020304" pitchFamily="18" charset="0"/>
                <a:ea typeface="Malgun Gothic Semilight" panose="020B0502040204020203" pitchFamily="34" charset="-128"/>
                <a:cs typeface="Times" panose="02020603050405020304" pitchFamily="18" charset="0"/>
              </a:rPr>
              <a:t>karrika</a:t>
            </a:r>
            <a:endParaRPr lang="it-IT" b="1" dirty="0">
              <a:solidFill>
                <a:srgbClr val="3F2683"/>
              </a:solidFill>
              <a:latin typeface="Times" panose="02020603050405020304" pitchFamily="18" charset="0"/>
              <a:ea typeface="Malgun Gothic Semilight" panose="020B0502040204020203" pitchFamily="34" charset="-128"/>
              <a:cs typeface="Times" panose="02020603050405020304" pitchFamily="18" charset="0"/>
            </a:endParaRPr>
          </a:p>
          <a:p>
            <a:pPr algn="just">
              <a:lnSpc>
                <a:spcPts val="2160"/>
              </a:lnSpc>
            </a:pPr>
            <a:r>
              <a:rPr lang="it-IT" sz="1800" b="1" dirty="0">
                <a:solidFill>
                  <a:srgbClr val="3F2683"/>
                </a:solidFill>
                <a:effectLst/>
                <a:latin typeface="Times" panose="02020603050405020304" pitchFamily="18" charset="0"/>
                <a:ea typeface="Malgun Gothic Semilight" panose="020B0502040204020203" pitchFamily="34" charset="-128"/>
                <a:cs typeface="Times" panose="02020603050405020304" pitchFamily="18" charset="0"/>
              </a:rPr>
              <a:t>64240 Hasparren</a:t>
            </a:r>
            <a:endParaRPr lang="fr-FR" sz="1800" b="1" dirty="0">
              <a:solidFill>
                <a:srgbClr val="3F2683"/>
              </a:solidFill>
              <a:effectLst/>
              <a:latin typeface="Times" panose="02020603050405020304" pitchFamily="18" charset="0"/>
              <a:ea typeface="Calibri" panose="020F0502020204030204" pitchFamily="34" charset="0"/>
              <a:cs typeface="Times" panose="02020603050405020304" pitchFamily="18" charset="0"/>
            </a:endParaRPr>
          </a:p>
        </p:txBody>
      </p:sp>
      <p:sp>
        <p:nvSpPr>
          <p:cNvPr id="40" name="ZoneTexte 39">
            <a:extLst>
              <a:ext uri="{FF2B5EF4-FFF2-40B4-BE49-F238E27FC236}">
                <a16:creationId xmlns:a16="http://schemas.microsoft.com/office/drawing/2014/main" xmlns="" id="{43543CCA-55CA-C006-7001-64D6853CB95E}"/>
              </a:ext>
            </a:extLst>
          </p:cNvPr>
          <p:cNvSpPr txBox="1"/>
          <p:nvPr/>
        </p:nvSpPr>
        <p:spPr>
          <a:xfrm>
            <a:off x="345440" y="12674474"/>
            <a:ext cx="5506278" cy="646331"/>
          </a:xfrm>
          <a:prstGeom prst="rect">
            <a:avLst/>
          </a:prstGeom>
          <a:noFill/>
        </p:spPr>
        <p:txBody>
          <a:bodyPr wrap="square">
            <a:spAutoFit/>
          </a:bodyPr>
          <a:lstStyle/>
          <a:p>
            <a:r>
              <a:rPr lang="fr-FR" b="1" i="1" dirty="0">
                <a:solidFill>
                  <a:srgbClr val="3F2683"/>
                </a:solidFill>
                <a:latin typeface="Times" panose="02020603050405020304" pitchFamily="18" charset="0"/>
                <a:cs typeface="Times" panose="02020603050405020304" pitchFamily="18" charset="0"/>
              </a:rPr>
              <a:t>Informations : 05 59 29 16 47</a:t>
            </a:r>
          </a:p>
          <a:p>
            <a:r>
              <a:rPr lang="it-IT" b="1" i="1" kern="1200" dirty="0" err="1">
                <a:solidFill>
                  <a:srgbClr val="3F2683"/>
                </a:solidFill>
                <a:effectLst/>
                <a:latin typeface="Times" panose="02020603050405020304" pitchFamily="18" charset="0"/>
                <a:ea typeface="Times New Roman" panose="02020603050405020304" pitchFamily="18" charset="0"/>
                <a:cs typeface="Times" panose="02020603050405020304" pitchFamily="18" charset="0"/>
              </a:rPr>
              <a:t>Xehetasunak</a:t>
            </a:r>
            <a:r>
              <a:rPr lang="it-IT" b="1" i="1" kern="1200" dirty="0">
                <a:solidFill>
                  <a:srgbClr val="3F2683"/>
                </a:solidFill>
                <a:effectLst/>
                <a:latin typeface="Times" panose="02020603050405020304" pitchFamily="18" charset="0"/>
                <a:ea typeface="Times New Roman" panose="02020603050405020304" pitchFamily="18" charset="0"/>
                <a:cs typeface="Times" panose="02020603050405020304" pitchFamily="18" charset="0"/>
              </a:rPr>
              <a:t>: 05 59 29 16 47</a:t>
            </a:r>
            <a:endParaRPr lang="fr-FR" b="1" dirty="0">
              <a:solidFill>
                <a:srgbClr val="3F2683"/>
              </a:solidFill>
              <a:effectLst/>
              <a:latin typeface="Times" panose="02020603050405020304" pitchFamily="18" charset="0"/>
              <a:ea typeface="Calibri" panose="020F0502020204030204" pitchFamily="34" charset="0"/>
              <a:cs typeface="Times" panose="02020603050405020304" pitchFamily="18" charset="0"/>
            </a:endParaRPr>
          </a:p>
        </p:txBody>
      </p:sp>
    </p:spTree>
    <p:extLst>
      <p:ext uri="{BB962C8B-B14F-4D97-AF65-F5344CB8AC3E}">
        <p14:creationId xmlns:p14="http://schemas.microsoft.com/office/powerpoint/2010/main" xmlns="" val="20217926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619</Words>
  <Application>Microsoft Office PowerPoint</Application>
  <PresentationFormat>Personnalisé</PresentationFormat>
  <Paragraphs>96</Paragraphs>
  <Slides>5</Slides>
  <Notes>0</Notes>
  <HiddenSlides>0</HiddenSlides>
  <MMClips>0</MMClips>
  <ScaleCrop>false</ScaleCrop>
  <HeadingPairs>
    <vt:vector size="4" baseType="variant">
      <vt:variant>
        <vt:lpstr>Thème</vt:lpstr>
      </vt:variant>
      <vt:variant>
        <vt:i4>1</vt:i4>
      </vt:variant>
      <vt:variant>
        <vt:lpstr>Titres des diapositives</vt:lpstr>
      </vt:variant>
      <vt:variant>
        <vt:i4>5</vt:i4>
      </vt:variant>
    </vt:vector>
  </HeadingPairs>
  <TitlesOfParts>
    <vt:vector size="6" baseType="lpstr">
      <vt:lpstr>Thème Office</vt:lpstr>
      <vt:lpstr>Diapositive 1</vt:lpstr>
      <vt:lpstr>Diapositive 2</vt:lpstr>
      <vt:lpstr>Diapositive 3</vt:lpstr>
      <vt:lpstr>Diapositive 4</vt:lpstr>
      <vt:lpstr>Diapositive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Guiraud Philippe</dc:creator>
  <cp:lastModifiedBy>Portable Mairie</cp:lastModifiedBy>
  <cp:revision>70</cp:revision>
  <cp:lastPrinted>2022-09-22T14:57:19Z</cp:lastPrinted>
  <dcterms:created xsi:type="dcterms:W3CDTF">2022-09-06T08:38:52Z</dcterms:created>
  <dcterms:modified xsi:type="dcterms:W3CDTF">2022-09-26T13:59:04Z</dcterms:modified>
</cp:coreProperties>
</file>